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0" r:id="rId1"/>
    <p:sldMasterId id="2147483651" r:id="rId2"/>
  </p:sldMasterIdLst>
  <p:notesMasterIdLst>
    <p:notesMasterId r:id="rId30"/>
  </p:notesMasterIdLst>
  <p:handoutMasterIdLst>
    <p:handoutMasterId r:id="rId31"/>
  </p:handoutMasterIdLst>
  <p:sldIdLst>
    <p:sldId id="339" r:id="rId3"/>
    <p:sldId id="259" r:id="rId4"/>
    <p:sldId id="342" r:id="rId5"/>
    <p:sldId id="294" r:id="rId6"/>
    <p:sldId id="279" r:id="rId7"/>
    <p:sldId id="337" r:id="rId8"/>
    <p:sldId id="281" r:id="rId9"/>
    <p:sldId id="325" r:id="rId10"/>
    <p:sldId id="326" r:id="rId11"/>
    <p:sldId id="332" r:id="rId12"/>
    <p:sldId id="327" r:id="rId13"/>
    <p:sldId id="282" r:id="rId14"/>
    <p:sldId id="329" r:id="rId15"/>
    <p:sldId id="336" r:id="rId16"/>
    <p:sldId id="331" r:id="rId17"/>
    <p:sldId id="340" r:id="rId18"/>
    <p:sldId id="341" r:id="rId19"/>
    <p:sldId id="328" r:id="rId20"/>
    <p:sldId id="280" r:id="rId21"/>
    <p:sldId id="335" r:id="rId22"/>
    <p:sldId id="330" r:id="rId23"/>
    <p:sldId id="285" r:id="rId24"/>
    <p:sldId id="333" r:id="rId25"/>
    <p:sldId id="334" r:id="rId26"/>
    <p:sldId id="323" r:id="rId27"/>
    <p:sldId id="338" r:id="rId28"/>
    <p:sldId id="270" r:id="rId29"/>
  </p:sldIdLst>
  <p:sldSz cx="9144000" cy="6858000" type="screen4x3"/>
  <p:notesSz cx="9283700" cy="6985000"/>
  <p:defaultTextStyle>
    <a:defPPr>
      <a:defRPr lang="en-US"/>
    </a:defPPr>
    <a:lvl1pPr algn="l" rtl="0" eaLnBrk="0" fontAlgn="base" hangingPunct="0">
      <a:spcBef>
        <a:spcPct val="0"/>
      </a:spcBef>
      <a:spcAft>
        <a:spcPct val="0"/>
      </a:spcAft>
      <a:defRPr sz="22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2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2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2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200" kern="1200">
        <a:solidFill>
          <a:schemeClr val="tx1"/>
        </a:solidFill>
        <a:latin typeface="Times" pitchFamily="18" charset="0"/>
        <a:ea typeface="+mn-ea"/>
        <a:cs typeface="+mn-cs"/>
      </a:defRPr>
    </a:lvl5pPr>
    <a:lvl6pPr marL="2286000" algn="l" defTabSz="914400" rtl="0" eaLnBrk="1" latinLnBrk="0" hangingPunct="1">
      <a:defRPr sz="2200" kern="1200">
        <a:solidFill>
          <a:schemeClr val="tx1"/>
        </a:solidFill>
        <a:latin typeface="Times" pitchFamily="18" charset="0"/>
        <a:ea typeface="+mn-ea"/>
        <a:cs typeface="+mn-cs"/>
      </a:defRPr>
    </a:lvl6pPr>
    <a:lvl7pPr marL="2743200" algn="l" defTabSz="914400" rtl="0" eaLnBrk="1" latinLnBrk="0" hangingPunct="1">
      <a:defRPr sz="2200" kern="1200">
        <a:solidFill>
          <a:schemeClr val="tx1"/>
        </a:solidFill>
        <a:latin typeface="Times" pitchFamily="18" charset="0"/>
        <a:ea typeface="+mn-ea"/>
        <a:cs typeface="+mn-cs"/>
      </a:defRPr>
    </a:lvl7pPr>
    <a:lvl8pPr marL="3200400" algn="l" defTabSz="914400" rtl="0" eaLnBrk="1" latinLnBrk="0" hangingPunct="1">
      <a:defRPr sz="2200" kern="1200">
        <a:solidFill>
          <a:schemeClr val="tx1"/>
        </a:solidFill>
        <a:latin typeface="Times" pitchFamily="18" charset="0"/>
        <a:ea typeface="+mn-ea"/>
        <a:cs typeface="+mn-cs"/>
      </a:defRPr>
    </a:lvl8pPr>
    <a:lvl9pPr marL="3657600" algn="l" defTabSz="914400" rtl="0" eaLnBrk="1" latinLnBrk="0" hangingPunct="1">
      <a:defRPr sz="2200" kern="1200">
        <a:solidFill>
          <a:schemeClr val="tx1"/>
        </a:solidFill>
        <a:latin typeface="Times"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00"/>
    <a:srgbClr val="0000CC"/>
    <a:srgbClr val="000066"/>
    <a:srgbClr val="0066FF"/>
    <a:srgbClr val="969696"/>
    <a:srgbClr val="000099"/>
    <a:srgbClr val="33CC33"/>
    <a:srgbClr val="00CC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93" autoAdjust="0"/>
    <p:restoredTop sz="92822" autoAdjust="0"/>
  </p:normalViewPr>
  <p:slideViewPr>
    <p:cSldViewPr>
      <p:cViewPr varScale="1">
        <p:scale>
          <a:sx n="68" d="100"/>
          <a:sy n="68" d="100"/>
        </p:scale>
        <p:origin x="-120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hyperlink" Target="AFGUID.wav"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357788-62A7-4E04-8B58-07BFF4A41208}" type="doc">
      <dgm:prSet loTypeId="urn:microsoft.com/office/officeart/2005/8/layout/hProcess3" loCatId="process" qsTypeId="urn:microsoft.com/office/officeart/2005/8/quickstyle/simple1" qsCatId="simple" csTypeId="urn:microsoft.com/office/officeart/2005/8/colors/accent1_2" csCatId="accent1" phldr="1"/>
      <dgm:spPr/>
      <dgm:t>
        <a:bodyPr/>
        <a:lstStyle/>
        <a:p>
          <a:endParaRPr lang="en-US"/>
        </a:p>
      </dgm:t>
    </dgm:pt>
    <dgm:pt modelId="{2C53D754-1788-4D89-A435-1529196262FF}">
      <dgm:prSet/>
      <dgm:spPr/>
      <dgm:t>
        <a:bodyPr/>
        <a:lstStyle/>
        <a:p>
          <a:pPr rtl="0"/>
          <a:r>
            <a:rPr lang="en-US" dirty="0" err="1" smtClean="0">
              <a:hlinkClick xmlns:r="http://schemas.openxmlformats.org/officeDocument/2006/relationships" r:id="rId1" action="ppaction://hlinkfile"/>
            </a:rPr>
            <a:t>SitAw</a:t>
          </a:r>
          <a:r>
            <a:rPr lang="en-US" dirty="0" smtClean="0">
              <a:hlinkClick xmlns:r="http://schemas.openxmlformats.org/officeDocument/2006/relationships" r:id="rId1" action="ppaction://hlinkfile"/>
            </a:rPr>
            <a:t> Monitoring </a:t>
          </a:r>
          <a:endParaRPr lang="en-US" dirty="0"/>
        </a:p>
      </dgm:t>
    </dgm:pt>
    <dgm:pt modelId="{9FCE8995-2BE4-4B17-95B8-6E2C9F0B136F}" type="parTrans" cxnId="{30D71C37-257F-4D38-89EE-04973830C095}">
      <dgm:prSet/>
      <dgm:spPr/>
      <dgm:t>
        <a:bodyPr/>
        <a:lstStyle/>
        <a:p>
          <a:endParaRPr lang="en-US"/>
        </a:p>
      </dgm:t>
    </dgm:pt>
    <dgm:pt modelId="{316EA745-A92E-4A60-807F-3AE7A4330931}" type="sibTrans" cxnId="{30D71C37-257F-4D38-89EE-04973830C095}">
      <dgm:prSet/>
      <dgm:spPr/>
      <dgm:t>
        <a:bodyPr/>
        <a:lstStyle/>
        <a:p>
          <a:endParaRPr lang="en-US"/>
        </a:p>
      </dgm:t>
    </dgm:pt>
    <dgm:pt modelId="{EF6D649D-DB9A-48B8-9350-DBAF4A7FB515}" type="pres">
      <dgm:prSet presAssocID="{FB357788-62A7-4E04-8B58-07BFF4A41208}" presName="Name0" presStyleCnt="0">
        <dgm:presLayoutVars>
          <dgm:dir/>
          <dgm:animLvl val="lvl"/>
          <dgm:resizeHandles val="exact"/>
        </dgm:presLayoutVars>
      </dgm:prSet>
      <dgm:spPr/>
      <dgm:t>
        <a:bodyPr/>
        <a:lstStyle/>
        <a:p>
          <a:endParaRPr lang="en-US"/>
        </a:p>
      </dgm:t>
    </dgm:pt>
    <dgm:pt modelId="{8A2C1F98-A637-4800-8A12-D088E0E019EB}" type="pres">
      <dgm:prSet presAssocID="{FB357788-62A7-4E04-8B58-07BFF4A41208}" presName="dummy" presStyleCnt="0"/>
      <dgm:spPr/>
    </dgm:pt>
    <dgm:pt modelId="{05C3C8B5-5795-42DD-BF70-506652408EF1}" type="pres">
      <dgm:prSet presAssocID="{FB357788-62A7-4E04-8B58-07BFF4A41208}" presName="linH" presStyleCnt="0"/>
      <dgm:spPr/>
    </dgm:pt>
    <dgm:pt modelId="{A7B08702-25F1-4681-807C-FCDC47304181}" type="pres">
      <dgm:prSet presAssocID="{FB357788-62A7-4E04-8B58-07BFF4A41208}" presName="padding1" presStyleCnt="0"/>
      <dgm:spPr/>
    </dgm:pt>
    <dgm:pt modelId="{AF00CCDB-060B-4152-A8E3-44A31520290E}" type="pres">
      <dgm:prSet presAssocID="{2C53D754-1788-4D89-A435-1529196262FF}" presName="linV" presStyleCnt="0"/>
      <dgm:spPr/>
    </dgm:pt>
    <dgm:pt modelId="{FB931D0D-F969-4D62-A614-611B9480E8EB}" type="pres">
      <dgm:prSet presAssocID="{2C53D754-1788-4D89-A435-1529196262FF}" presName="spVertical1" presStyleCnt="0"/>
      <dgm:spPr/>
    </dgm:pt>
    <dgm:pt modelId="{856616C5-69F6-407E-8887-46F93B7947E1}" type="pres">
      <dgm:prSet presAssocID="{2C53D754-1788-4D89-A435-1529196262FF}" presName="parTx" presStyleLbl="revTx" presStyleIdx="0" presStyleCnt="1">
        <dgm:presLayoutVars>
          <dgm:chMax val="0"/>
          <dgm:chPref val="0"/>
          <dgm:bulletEnabled val="1"/>
        </dgm:presLayoutVars>
      </dgm:prSet>
      <dgm:spPr/>
      <dgm:t>
        <a:bodyPr/>
        <a:lstStyle/>
        <a:p>
          <a:endParaRPr lang="en-US"/>
        </a:p>
      </dgm:t>
    </dgm:pt>
    <dgm:pt modelId="{3443B950-3CCF-4E87-B284-25129163C489}" type="pres">
      <dgm:prSet presAssocID="{2C53D754-1788-4D89-A435-1529196262FF}" presName="spVertical2" presStyleCnt="0"/>
      <dgm:spPr/>
    </dgm:pt>
    <dgm:pt modelId="{303D2C21-8DBD-4A8C-9DA2-B177D04F0E8D}" type="pres">
      <dgm:prSet presAssocID="{2C53D754-1788-4D89-A435-1529196262FF}" presName="spVertical3" presStyleCnt="0"/>
      <dgm:spPr/>
    </dgm:pt>
    <dgm:pt modelId="{2F6AF00C-EA52-43FD-B132-6371529EE7F6}" type="pres">
      <dgm:prSet presAssocID="{FB357788-62A7-4E04-8B58-07BFF4A41208}" presName="padding2" presStyleCnt="0"/>
      <dgm:spPr/>
    </dgm:pt>
    <dgm:pt modelId="{84BB6176-7C5D-4516-AA2B-6FB681E6960A}" type="pres">
      <dgm:prSet presAssocID="{FB357788-62A7-4E04-8B58-07BFF4A41208}" presName="negArrow" presStyleCnt="0"/>
      <dgm:spPr/>
    </dgm:pt>
    <dgm:pt modelId="{DC6BE192-D1A8-42AA-80FB-988C2F5076FF}" type="pres">
      <dgm:prSet presAssocID="{FB357788-62A7-4E04-8B58-07BFF4A41208}" presName="backgroundArrow" presStyleLbl="node1" presStyleIdx="0" presStyleCnt="1"/>
      <dgm:spPr/>
    </dgm:pt>
  </dgm:ptLst>
  <dgm:cxnLst>
    <dgm:cxn modelId="{A2D3C996-B500-4195-9F80-E3FD1302B0A9}" type="presOf" srcId="{FB357788-62A7-4E04-8B58-07BFF4A41208}" destId="{EF6D649D-DB9A-48B8-9350-DBAF4A7FB515}" srcOrd="0" destOrd="0" presId="urn:microsoft.com/office/officeart/2005/8/layout/hProcess3"/>
    <dgm:cxn modelId="{30D71C37-257F-4D38-89EE-04973830C095}" srcId="{FB357788-62A7-4E04-8B58-07BFF4A41208}" destId="{2C53D754-1788-4D89-A435-1529196262FF}" srcOrd="0" destOrd="0" parTransId="{9FCE8995-2BE4-4B17-95B8-6E2C9F0B136F}" sibTransId="{316EA745-A92E-4A60-807F-3AE7A4330931}"/>
    <dgm:cxn modelId="{F1B0A017-649C-4665-AFD8-CF850288AF24}" type="presOf" srcId="{2C53D754-1788-4D89-A435-1529196262FF}" destId="{856616C5-69F6-407E-8887-46F93B7947E1}" srcOrd="0" destOrd="0" presId="urn:microsoft.com/office/officeart/2005/8/layout/hProcess3"/>
    <dgm:cxn modelId="{FD1AD269-A353-49FD-AB72-72A1E9B50783}" type="presParOf" srcId="{EF6D649D-DB9A-48B8-9350-DBAF4A7FB515}" destId="{8A2C1F98-A637-4800-8A12-D088E0E019EB}" srcOrd="0" destOrd="0" presId="urn:microsoft.com/office/officeart/2005/8/layout/hProcess3"/>
    <dgm:cxn modelId="{96E90AB5-8DA4-482B-80E6-5AD235B649F3}" type="presParOf" srcId="{EF6D649D-DB9A-48B8-9350-DBAF4A7FB515}" destId="{05C3C8B5-5795-42DD-BF70-506652408EF1}" srcOrd="1" destOrd="0" presId="urn:microsoft.com/office/officeart/2005/8/layout/hProcess3"/>
    <dgm:cxn modelId="{21A9A927-9BCF-4D72-BB94-B381A2493434}" type="presParOf" srcId="{05C3C8B5-5795-42DD-BF70-506652408EF1}" destId="{A7B08702-25F1-4681-807C-FCDC47304181}" srcOrd="0" destOrd="0" presId="urn:microsoft.com/office/officeart/2005/8/layout/hProcess3"/>
    <dgm:cxn modelId="{FAE86A61-841D-46BE-8BA2-1926B749F7D4}" type="presParOf" srcId="{05C3C8B5-5795-42DD-BF70-506652408EF1}" destId="{AF00CCDB-060B-4152-A8E3-44A31520290E}" srcOrd="1" destOrd="0" presId="urn:microsoft.com/office/officeart/2005/8/layout/hProcess3"/>
    <dgm:cxn modelId="{83A06E52-F634-4D21-A5FE-DAEC17AC6EFF}" type="presParOf" srcId="{AF00CCDB-060B-4152-A8E3-44A31520290E}" destId="{FB931D0D-F969-4D62-A614-611B9480E8EB}" srcOrd="0" destOrd="0" presId="urn:microsoft.com/office/officeart/2005/8/layout/hProcess3"/>
    <dgm:cxn modelId="{362D1FAB-11AC-4FAF-BAE3-EDCFDFCFC63A}" type="presParOf" srcId="{AF00CCDB-060B-4152-A8E3-44A31520290E}" destId="{856616C5-69F6-407E-8887-46F93B7947E1}" srcOrd="1" destOrd="0" presId="urn:microsoft.com/office/officeart/2005/8/layout/hProcess3"/>
    <dgm:cxn modelId="{3E4EC4E4-4AFB-4CD8-9307-A3761054A1A6}" type="presParOf" srcId="{AF00CCDB-060B-4152-A8E3-44A31520290E}" destId="{3443B950-3CCF-4E87-B284-25129163C489}" srcOrd="2" destOrd="0" presId="urn:microsoft.com/office/officeart/2005/8/layout/hProcess3"/>
    <dgm:cxn modelId="{268DD208-1EF3-4FBD-9BBA-C75E3D18E7A9}" type="presParOf" srcId="{AF00CCDB-060B-4152-A8E3-44A31520290E}" destId="{303D2C21-8DBD-4A8C-9DA2-B177D04F0E8D}" srcOrd="3" destOrd="0" presId="urn:microsoft.com/office/officeart/2005/8/layout/hProcess3"/>
    <dgm:cxn modelId="{2041F487-5881-406A-A9A1-79D527385CC5}" type="presParOf" srcId="{05C3C8B5-5795-42DD-BF70-506652408EF1}" destId="{2F6AF00C-EA52-43FD-B132-6371529EE7F6}" srcOrd="2" destOrd="0" presId="urn:microsoft.com/office/officeart/2005/8/layout/hProcess3"/>
    <dgm:cxn modelId="{DE9EE854-8A49-45C7-9875-6EE2BB9C4869}" type="presParOf" srcId="{05C3C8B5-5795-42DD-BF70-506652408EF1}" destId="{84BB6176-7C5D-4516-AA2B-6FB681E6960A}" srcOrd="3" destOrd="0" presId="urn:microsoft.com/office/officeart/2005/8/layout/hProcess3"/>
    <dgm:cxn modelId="{3B0C6C31-8577-4824-A453-565336DB0BED}" type="presParOf" srcId="{05C3C8B5-5795-42DD-BF70-506652408EF1}" destId="{DC6BE192-D1A8-42AA-80FB-988C2F5076FF}" srcOrd="4" destOrd="0" presId="urn:microsoft.com/office/officeart/2005/8/layout/h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4313" cy="309563"/>
          </a:xfrm>
          <a:prstGeom prst="rect">
            <a:avLst/>
          </a:prstGeom>
          <a:noFill/>
          <a:ln w="9525">
            <a:noFill/>
            <a:miter lim="800000"/>
            <a:headEnd/>
            <a:tailEnd/>
          </a:ln>
          <a:effectLst/>
        </p:spPr>
        <p:txBody>
          <a:bodyPr vert="horz" wrap="square" lIns="19365" tIns="0" rIns="19365" bIns="0" numCol="1" anchor="t" anchorCtr="0" compatLnSpc="1">
            <a:prstTxWarp prst="textNoShape">
              <a:avLst/>
            </a:prstTxWarp>
          </a:bodyPr>
          <a:lstStyle>
            <a:lvl1pPr defTabSz="930275">
              <a:defRPr sz="1000" i="1"/>
            </a:lvl1pPr>
          </a:lstStyle>
          <a:p>
            <a:endParaRPr lang="en-US"/>
          </a:p>
        </p:txBody>
      </p:sp>
      <p:sp>
        <p:nvSpPr>
          <p:cNvPr id="3075" name="Rectangle 3"/>
          <p:cNvSpPr>
            <a:spLocks noGrp="1" noChangeArrowheads="1"/>
          </p:cNvSpPr>
          <p:nvPr>
            <p:ph type="dt" sz="quarter" idx="1"/>
          </p:nvPr>
        </p:nvSpPr>
        <p:spPr bwMode="auto">
          <a:xfrm>
            <a:off x="5259388" y="0"/>
            <a:ext cx="4024312" cy="309563"/>
          </a:xfrm>
          <a:prstGeom prst="rect">
            <a:avLst/>
          </a:prstGeom>
          <a:noFill/>
          <a:ln w="9525">
            <a:noFill/>
            <a:miter lim="800000"/>
            <a:headEnd/>
            <a:tailEnd/>
          </a:ln>
          <a:effectLst/>
        </p:spPr>
        <p:txBody>
          <a:bodyPr vert="horz" wrap="square" lIns="19365" tIns="0" rIns="19365" bIns="0" numCol="1" anchor="t" anchorCtr="0" compatLnSpc="1">
            <a:prstTxWarp prst="textNoShape">
              <a:avLst/>
            </a:prstTxWarp>
          </a:bodyPr>
          <a:lstStyle>
            <a:lvl1pPr algn="r" defTabSz="930275">
              <a:defRPr sz="1000" i="1"/>
            </a:lvl1pPr>
          </a:lstStyle>
          <a:p>
            <a:endParaRPr lang="en-US"/>
          </a:p>
        </p:txBody>
      </p:sp>
      <p:sp>
        <p:nvSpPr>
          <p:cNvPr id="3076" name="Rectangle 4"/>
          <p:cNvSpPr>
            <a:spLocks noGrp="1" noChangeArrowheads="1"/>
          </p:cNvSpPr>
          <p:nvPr>
            <p:ph type="ftr" sz="quarter" idx="2"/>
          </p:nvPr>
        </p:nvSpPr>
        <p:spPr bwMode="auto">
          <a:xfrm>
            <a:off x="0" y="6597650"/>
            <a:ext cx="4024313" cy="387350"/>
          </a:xfrm>
          <a:prstGeom prst="rect">
            <a:avLst/>
          </a:prstGeom>
          <a:noFill/>
          <a:ln w="9525">
            <a:noFill/>
            <a:miter lim="800000"/>
            <a:headEnd/>
            <a:tailEnd/>
          </a:ln>
          <a:effectLst/>
        </p:spPr>
        <p:txBody>
          <a:bodyPr vert="horz" wrap="square" lIns="19365" tIns="0" rIns="19365" bIns="0" numCol="1" anchor="b" anchorCtr="0" compatLnSpc="1">
            <a:prstTxWarp prst="textNoShape">
              <a:avLst/>
            </a:prstTxWarp>
          </a:bodyPr>
          <a:lstStyle>
            <a:lvl1pPr defTabSz="930275">
              <a:defRPr sz="1000" i="1"/>
            </a:lvl1pPr>
          </a:lstStyle>
          <a:p>
            <a:endParaRPr lang="en-US"/>
          </a:p>
        </p:txBody>
      </p:sp>
      <p:sp>
        <p:nvSpPr>
          <p:cNvPr id="3077" name="Rectangle 5"/>
          <p:cNvSpPr>
            <a:spLocks noGrp="1" noChangeArrowheads="1"/>
          </p:cNvSpPr>
          <p:nvPr>
            <p:ph type="sldNum" sz="quarter" idx="3"/>
          </p:nvPr>
        </p:nvSpPr>
        <p:spPr bwMode="auto">
          <a:xfrm>
            <a:off x="5259388" y="6597650"/>
            <a:ext cx="4024312" cy="387350"/>
          </a:xfrm>
          <a:prstGeom prst="rect">
            <a:avLst/>
          </a:prstGeom>
          <a:noFill/>
          <a:ln w="9525">
            <a:noFill/>
            <a:miter lim="800000"/>
            <a:headEnd/>
            <a:tailEnd/>
          </a:ln>
          <a:effectLst/>
        </p:spPr>
        <p:txBody>
          <a:bodyPr vert="horz" wrap="square" lIns="19365" tIns="0" rIns="19365" bIns="0" numCol="1" anchor="b" anchorCtr="0" compatLnSpc="1">
            <a:prstTxWarp prst="textNoShape">
              <a:avLst/>
            </a:prstTxWarp>
          </a:bodyPr>
          <a:lstStyle>
            <a:lvl1pPr algn="r" defTabSz="930275">
              <a:defRPr sz="1000" i="1"/>
            </a:lvl1pPr>
          </a:lstStyle>
          <a:p>
            <a:fld id="{3D0D6A89-0FD0-49C8-885A-2486605190C7}" type="slidenum">
              <a:rPr lang="en-US"/>
              <a:pPr/>
              <a:t>‹#›</a:t>
            </a:fld>
            <a:endParaRPr lang="en-US"/>
          </a:p>
        </p:txBody>
      </p:sp>
    </p:spTree>
    <p:extLst>
      <p:ext uri="{BB962C8B-B14F-4D97-AF65-F5344CB8AC3E}">
        <p14:creationId xmlns="" xmlns:p14="http://schemas.microsoft.com/office/powerpoint/2010/main" val="3873388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4024313" cy="309563"/>
          </a:xfrm>
          <a:prstGeom prst="rect">
            <a:avLst/>
          </a:prstGeom>
          <a:noFill/>
          <a:ln w="9525">
            <a:noFill/>
            <a:miter lim="800000"/>
            <a:headEnd/>
            <a:tailEnd/>
          </a:ln>
          <a:effectLst/>
        </p:spPr>
        <p:txBody>
          <a:bodyPr vert="horz" wrap="square" lIns="19365" tIns="0" rIns="19365" bIns="0" numCol="1" anchor="t" anchorCtr="0" compatLnSpc="1">
            <a:prstTxWarp prst="textNoShape">
              <a:avLst/>
            </a:prstTxWarp>
          </a:bodyPr>
          <a:lstStyle>
            <a:lvl1pPr defTabSz="930275">
              <a:defRPr sz="1000" i="1"/>
            </a:lvl1pPr>
          </a:lstStyle>
          <a:p>
            <a:endParaRPr lang="en-US"/>
          </a:p>
        </p:txBody>
      </p:sp>
      <p:sp>
        <p:nvSpPr>
          <p:cNvPr id="2051" name="Rectangle 3"/>
          <p:cNvSpPr>
            <a:spLocks noGrp="1" noChangeArrowheads="1"/>
          </p:cNvSpPr>
          <p:nvPr>
            <p:ph type="dt" idx="1"/>
          </p:nvPr>
        </p:nvSpPr>
        <p:spPr bwMode="auto">
          <a:xfrm>
            <a:off x="5259388" y="0"/>
            <a:ext cx="4024312" cy="309563"/>
          </a:xfrm>
          <a:prstGeom prst="rect">
            <a:avLst/>
          </a:prstGeom>
          <a:noFill/>
          <a:ln w="9525">
            <a:noFill/>
            <a:miter lim="800000"/>
            <a:headEnd/>
            <a:tailEnd/>
          </a:ln>
          <a:effectLst/>
        </p:spPr>
        <p:txBody>
          <a:bodyPr vert="horz" wrap="square" lIns="19365" tIns="0" rIns="19365" bIns="0" numCol="1" anchor="t" anchorCtr="0" compatLnSpc="1">
            <a:prstTxWarp prst="textNoShape">
              <a:avLst/>
            </a:prstTxWarp>
          </a:bodyPr>
          <a:lstStyle>
            <a:lvl1pPr algn="r" defTabSz="930275">
              <a:defRPr sz="1000" i="1"/>
            </a:lvl1pPr>
          </a:lstStyle>
          <a:p>
            <a:endParaRPr lang="en-US"/>
          </a:p>
        </p:txBody>
      </p:sp>
      <p:sp>
        <p:nvSpPr>
          <p:cNvPr id="2052" name="Rectangle 4"/>
          <p:cNvSpPr>
            <a:spLocks noGrp="1" noChangeArrowheads="1"/>
          </p:cNvSpPr>
          <p:nvPr>
            <p:ph type="ftr" sz="quarter" idx="4"/>
          </p:nvPr>
        </p:nvSpPr>
        <p:spPr bwMode="auto">
          <a:xfrm>
            <a:off x="0" y="6597650"/>
            <a:ext cx="4024313" cy="387350"/>
          </a:xfrm>
          <a:prstGeom prst="rect">
            <a:avLst/>
          </a:prstGeom>
          <a:noFill/>
          <a:ln w="9525">
            <a:noFill/>
            <a:miter lim="800000"/>
            <a:headEnd/>
            <a:tailEnd/>
          </a:ln>
          <a:effectLst/>
        </p:spPr>
        <p:txBody>
          <a:bodyPr vert="horz" wrap="square" lIns="19365" tIns="0" rIns="19365" bIns="0" numCol="1" anchor="b" anchorCtr="0" compatLnSpc="1">
            <a:prstTxWarp prst="textNoShape">
              <a:avLst/>
            </a:prstTxWarp>
          </a:bodyPr>
          <a:lstStyle>
            <a:lvl1pPr defTabSz="930275">
              <a:defRPr sz="1000" i="1"/>
            </a:lvl1pPr>
          </a:lstStyle>
          <a:p>
            <a:endParaRPr lang="en-US"/>
          </a:p>
        </p:txBody>
      </p:sp>
      <p:sp>
        <p:nvSpPr>
          <p:cNvPr id="2053" name="Rectangle 5"/>
          <p:cNvSpPr>
            <a:spLocks noGrp="1" noChangeArrowheads="1"/>
          </p:cNvSpPr>
          <p:nvPr>
            <p:ph type="sldNum" sz="quarter" idx="5"/>
          </p:nvPr>
        </p:nvSpPr>
        <p:spPr bwMode="auto">
          <a:xfrm>
            <a:off x="5259388" y="6597650"/>
            <a:ext cx="4024312" cy="387350"/>
          </a:xfrm>
          <a:prstGeom prst="rect">
            <a:avLst/>
          </a:prstGeom>
          <a:noFill/>
          <a:ln w="9525">
            <a:noFill/>
            <a:miter lim="800000"/>
            <a:headEnd/>
            <a:tailEnd/>
          </a:ln>
          <a:effectLst/>
        </p:spPr>
        <p:txBody>
          <a:bodyPr vert="horz" wrap="square" lIns="19365" tIns="0" rIns="19365" bIns="0" numCol="1" anchor="b" anchorCtr="0" compatLnSpc="1">
            <a:prstTxWarp prst="textNoShape">
              <a:avLst/>
            </a:prstTxWarp>
          </a:bodyPr>
          <a:lstStyle>
            <a:lvl1pPr algn="r" defTabSz="930275">
              <a:defRPr sz="1000" i="1"/>
            </a:lvl1pPr>
          </a:lstStyle>
          <a:p>
            <a:fld id="{BD97E274-6B83-4FA9-924F-AF6B63D7489A}" type="slidenum">
              <a:rPr lang="en-US"/>
              <a:pPr/>
              <a:t>‹#›</a:t>
            </a:fld>
            <a:endParaRPr lang="en-US"/>
          </a:p>
        </p:txBody>
      </p:sp>
      <p:sp>
        <p:nvSpPr>
          <p:cNvPr id="2054" name="Rectangle 6"/>
          <p:cNvSpPr>
            <a:spLocks noGrp="1" noChangeArrowheads="1"/>
          </p:cNvSpPr>
          <p:nvPr>
            <p:ph type="body" sz="quarter" idx="3"/>
          </p:nvPr>
        </p:nvSpPr>
        <p:spPr bwMode="auto">
          <a:xfrm>
            <a:off x="1238250" y="3317875"/>
            <a:ext cx="6807200" cy="3143250"/>
          </a:xfrm>
          <a:prstGeom prst="rect">
            <a:avLst/>
          </a:prstGeom>
          <a:noFill/>
          <a:ln w="9525">
            <a:noFill/>
            <a:miter lim="800000"/>
            <a:headEnd/>
            <a:tailEnd/>
          </a:ln>
          <a:effectLst/>
        </p:spPr>
        <p:txBody>
          <a:bodyPr vert="horz" wrap="square" lIns="93599" tIns="46800" rIns="93599" bIns="4680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5" name="Rectangle 7"/>
          <p:cNvSpPr>
            <a:spLocks noGrp="1" noRot="1" noChangeAspect="1" noChangeArrowheads="1" noTextEdit="1"/>
          </p:cNvSpPr>
          <p:nvPr>
            <p:ph type="sldImg" idx="2"/>
          </p:nvPr>
        </p:nvSpPr>
        <p:spPr bwMode="auto">
          <a:xfrm>
            <a:off x="2895600" y="495300"/>
            <a:ext cx="3492500" cy="2619375"/>
          </a:xfrm>
          <a:prstGeom prst="rect">
            <a:avLst/>
          </a:prstGeom>
          <a:noFill/>
          <a:ln w="12700">
            <a:solidFill>
              <a:schemeClr val="tx1"/>
            </a:solidFill>
            <a:miter lim="800000"/>
            <a:headEnd/>
            <a:tailEnd/>
          </a:ln>
          <a:effectLst/>
        </p:spPr>
      </p:sp>
    </p:spTree>
    <p:extLst>
      <p:ext uri="{BB962C8B-B14F-4D97-AF65-F5344CB8AC3E}">
        <p14:creationId xmlns="" xmlns:p14="http://schemas.microsoft.com/office/powerpoint/2010/main" val="1598543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8" charset="0"/>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7E96921-DD78-4594-83AD-F880CF9B6509}" type="slidenum">
              <a:rPr lang="en-US"/>
              <a:pPr/>
              <a:t>2</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17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9AF9A27-CB96-479E-A91B-C9B7ED0CB7EC}" type="slidenum">
              <a:rPr lang="en-US"/>
              <a:pPr/>
              <a:t>19</a:t>
            </a:fld>
            <a:endParaRPr lang="en-US"/>
          </a:p>
        </p:txBody>
      </p:sp>
      <p:sp>
        <p:nvSpPr>
          <p:cNvPr id="459778" name="Rectangle 2"/>
          <p:cNvSpPr>
            <a:spLocks noGrp="1" noRot="1" noChangeAspect="1" noChangeArrowheads="1" noTextEdit="1"/>
          </p:cNvSpPr>
          <p:nvPr>
            <p:ph type="sldImg"/>
          </p:nvPr>
        </p:nvSpPr>
        <p:spPr>
          <a:ln/>
        </p:spPr>
      </p:sp>
      <p:sp>
        <p:nvSpPr>
          <p:cNvPr id="45977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9AF9A27-CB96-479E-A91B-C9B7ED0CB7EC}" type="slidenum">
              <a:rPr lang="en-US"/>
              <a:pPr/>
              <a:t>20</a:t>
            </a:fld>
            <a:endParaRPr lang="en-US"/>
          </a:p>
        </p:txBody>
      </p:sp>
      <p:sp>
        <p:nvSpPr>
          <p:cNvPr id="459778" name="Rectangle 2"/>
          <p:cNvSpPr>
            <a:spLocks noGrp="1" noRot="1" noChangeAspect="1" noChangeArrowheads="1" noTextEdit="1"/>
          </p:cNvSpPr>
          <p:nvPr>
            <p:ph type="sldImg"/>
          </p:nvPr>
        </p:nvSpPr>
        <p:spPr>
          <a:ln/>
        </p:spPr>
      </p:sp>
      <p:sp>
        <p:nvSpPr>
          <p:cNvPr id="45977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22</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23</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24</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A47C336-04DB-4254-8007-F8AE4CD07B4A}" type="slidenum">
              <a:rPr lang="en-US"/>
              <a:pPr/>
              <a:t>27</a:t>
            </a:fld>
            <a:endParaRPr lang="en-US"/>
          </a:p>
        </p:txBody>
      </p:sp>
      <p:sp>
        <p:nvSpPr>
          <p:cNvPr id="448514" name="Rectangle 2"/>
          <p:cNvSpPr>
            <a:spLocks noGrp="1" noRot="1" noChangeAspect="1" noChangeArrowheads="1" noTextEdit="1"/>
          </p:cNvSpPr>
          <p:nvPr>
            <p:ph type="sldImg"/>
          </p:nvPr>
        </p:nvSpPr>
        <p:spPr>
          <a:ln/>
        </p:spPr>
      </p:sp>
      <p:sp>
        <p:nvSpPr>
          <p:cNvPr id="44851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7E96921-DD78-4594-83AD-F880CF9B6509}" type="slidenum">
              <a:rPr lang="en-US"/>
              <a:pPr/>
              <a:t>3</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97E274-6B83-4FA9-924F-AF6B63D7489A}"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a:lvl1pPr>
          </a:lstStyle>
          <a:p>
            <a:r>
              <a:rPr lang="en-US"/>
              <a:t>BOEING PROPRIETARY</a:t>
            </a:r>
          </a:p>
        </p:txBody>
      </p:sp>
      <p:sp>
        <p:nvSpPr>
          <p:cNvPr id="5" name="Slide Number Placeholder 4"/>
          <p:cNvSpPr>
            <a:spLocks noGrp="1"/>
          </p:cNvSpPr>
          <p:nvPr>
            <p:ph type="sldNum" sz="quarter" idx="11"/>
          </p:nvPr>
        </p:nvSpPr>
        <p:spPr/>
        <p:txBody>
          <a:bodyPr/>
          <a:lstStyle>
            <a:lvl1pPr>
              <a:defRPr/>
            </a:lvl1pPr>
          </a:lstStyle>
          <a:p>
            <a:r>
              <a:rPr lang="en-US"/>
              <a:t>RNAV_BER_10-25-07 ■ Page </a:t>
            </a:r>
            <a:fld id="{00702428-CB58-46C5-95D4-8DB35BBDBB83}"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BOEING PROPRIETARY</a:t>
            </a:r>
          </a:p>
        </p:txBody>
      </p:sp>
      <p:sp>
        <p:nvSpPr>
          <p:cNvPr id="5" name="Slide Number Placeholder 4"/>
          <p:cNvSpPr>
            <a:spLocks noGrp="1"/>
          </p:cNvSpPr>
          <p:nvPr>
            <p:ph type="sldNum" sz="quarter" idx="11"/>
          </p:nvPr>
        </p:nvSpPr>
        <p:spPr/>
        <p:txBody>
          <a:bodyPr/>
          <a:lstStyle>
            <a:lvl1pPr>
              <a:defRPr/>
            </a:lvl1pPr>
          </a:lstStyle>
          <a:p>
            <a:r>
              <a:rPr lang="en-US"/>
              <a:t>RNAV_BER_10-25-07 ■ Page </a:t>
            </a:r>
            <a:fld id="{76893D58-20EA-4CBD-8240-B738AF09160E}" type="slidenum">
              <a:rPr lang="en-US"/>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BOEING PROPRIETARY</a:t>
            </a:r>
          </a:p>
        </p:txBody>
      </p:sp>
      <p:sp>
        <p:nvSpPr>
          <p:cNvPr id="5" name="Slide Number Placeholder 4"/>
          <p:cNvSpPr>
            <a:spLocks noGrp="1"/>
          </p:cNvSpPr>
          <p:nvPr>
            <p:ph type="sldNum" sz="quarter" idx="11"/>
          </p:nvPr>
        </p:nvSpPr>
        <p:spPr/>
        <p:txBody>
          <a:bodyPr/>
          <a:lstStyle>
            <a:lvl1pPr>
              <a:defRPr/>
            </a:lvl1pPr>
          </a:lstStyle>
          <a:p>
            <a:r>
              <a:rPr lang="en-US"/>
              <a:t>RNAV_BER_10-25-07 ■ Page </a:t>
            </a:r>
            <a:fld id="{A2DBA9D8-94E2-47B3-B03A-06A2063DC7D7}" type="slidenum">
              <a:rPr lang="en-US"/>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5746"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415747"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15748" name="Rectangle 4"/>
          <p:cNvSpPr>
            <a:spLocks noGrp="1" noChangeArrowheads="1"/>
          </p:cNvSpPr>
          <p:nvPr>
            <p:ph type="dt" sz="quarter" idx="2"/>
          </p:nvPr>
        </p:nvSpPr>
        <p:spPr/>
        <p:txBody>
          <a:bodyPr/>
          <a:lstStyle>
            <a:lvl1pPr>
              <a:defRPr/>
            </a:lvl1pPr>
          </a:lstStyle>
          <a:p>
            <a:endParaRPr lang="en-US"/>
          </a:p>
        </p:txBody>
      </p:sp>
      <p:sp>
        <p:nvSpPr>
          <p:cNvPr id="415749" name="Rectangle 5"/>
          <p:cNvSpPr>
            <a:spLocks noGrp="1" noChangeArrowheads="1"/>
          </p:cNvSpPr>
          <p:nvPr>
            <p:ph type="ftr" sz="quarter" idx="3"/>
          </p:nvPr>
        </p:nvSpPr>
        <p:spPr/>
        <p:txBody>
          <a:bodyPr/>
          <a:lstStyle>
            <a:lvl1pPr>
              <a:defRPr/>
            </a:lvl1pPr>
          </a:lstStyle>
          <a:p>
            <a:endParaRPr lang="en-US"/>
          </a:p>
        </p:txBody>
      </p:sp>
      <p:sp>
        <p:nvSpPr>
          <p:cNvPr id="415750" name="Rectangle 6"/>
          <p:cNvSpPr>
            <a:spLocks noGrp="1" noChangeArrowheads="1"/>
          </p:cNvSpPr>
          <p:nvPr>
            <p:ph type="sldNum" sz="quarter" idx="4"/>
          </p:nvPr>
        </p:nvSpPr>
        <p:spPr/>
        <p:txBody>
          <a:bodyPr/>
          <a:lstStyle>
            <a:lvl1pPr>
              <a:defRPr/>
            </a:lvl1pPr>
          </a:lstStyle>
          <a:p>
            <a:fld id="{18BC8DC3-19B3-45C9-9857-009A27EC4B7E}" type="slidenum">
              <a:rPr lang="en-US"/>
              <a:pPr/>
              <a:t>‹#›</a:t>
            </a:fld>
            <a:endParaRPr lang="en-US"/>
          </a:p>
        </p:txBody>
      </p:sp>
      <p:pic>
        <p:nvPicPr>
          <p:cNvPr id="415751" name="Picture 7" descr="737-8wlt_ToughChamp copy"/>
          <p:cNvPicPr>
            <a:picLocks noChangeAspect="1" noChangeArrowheads="1"/>
          </p:cNvPicPr>
          <p:nvPr userDrawn="1"/>
        </p:nvPicPr>
        <p:blipFill>
          <a:blip r:embed="rId2" cstate="print"/>
          <a:srcRect b="2499"/>
          <a:stretch>
            <a:fillRect/>
          </a:stretch>
        </p:blipFill>
        <p:spPr bwMode="auto">
          <a:xfrm>
            <a:off x="0" y="0"/>
            <a:ext cx="3492500" cy="6858000"/>
          </a:xfrm>
          <a:prstGeom prst="rect">
            <a:avLst/>
          </a:prstGeom>
          <a:noFill/>
        </p:spPr>
      </p:pic>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0CB4318-DB77-4072-8AA7-AFD1D1AED4C6}" type="slidenum">
              <a:rPr lang="en-US"/>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D57B74-8E7C-4731-B812-03792567A472}" type="slidenum">
              <a:rPr lang="en-US"/>
              <a:pPr/>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3459D45-0530-45E5-92B3-EF4FB50B1B8B}" type="slidenum">
              <a:rPr lang="en-US"/>
              <a:pPr/>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834BBF8-974F-42E7-9445-92E94F7B51D0}" type="slidenum">
              <a:rPr lang="en-US"/>
              <a:pPr/>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61FFBE9-80A6-4287-9AD1-A8A4EF02A3D1}" type="slidenum">
              <a:rPr lang="en-US"/>
              <a:pPr/>
              <a:t>‹#›</a:t>
            </a:fld>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9FFDF3C-F397-4CD9-B14B-61FB1EDED133}" type="slidenum">
              <a:rPr lang="en-US"/>
              <a:pPr/>
              <a:t>‹#›</a:t>
            </a:fld>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F803CDC-FDB3-4327-A8DC-6CCA9356CCDB}" type="slidenum">
              <a:rPr lang="en-US"/>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BOEING PROPRIETARY</a:t>
            </a:r>
          </a:p>
        </p:txBody>
      </p:sp>
      <p:sp>
        <p:nvSpPr>
          <p:cNvPr id="5" name="Slide Number Placeholder 4"/>
          <p:cNvSpPr>
            <a:spLocks noGrp="1"/>
          </p:cNvSpPr>
          <p:nvPr>
            <p:ph type="sldNum" sz="quarter" idx="11"/>
          </p:nvPr>
        </p:nvSpPr>
        <p:spPr/>
        <p:txBody>
          <a:bodyPr/>
          <a:lstStyle>
            <a:lvl1pPr>
              <a:defRPr/>
            </a:lvl1pPr>
          </a:lstStyle>
          <a:p>
            <a:r>
              <a:rPr lang="en-US"/>
              <a:t>RNAV_BER_10-25-07 ■ Page </a:t>
            </a:r>
            <a:fld id="{ED52EAC2-062A-43EE-8ABF-18FF69165952}" type="slidenum">
              <a:rPr lang="en-US"/>
              <a:pPr/>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43EE68F-A2B3-4ED5-A0F8-579EED8A6A0E}" type="slidenum">
              <a:rPr lang="en-US"/>
              <a:pPr/>
              <a:t>‹#›</a:t>
            </a:fld>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759CC9D-DE01-4187-9D03-AE3BA330C654}" type="slidenum">
              <a:rPr lang="en-US"/>
              <a:pPr/>
              <a:t>‹#›</a:t>
            </a:fld>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6E3675-DEDA-4EC7-B5D8-29302FFC2BE1}" type="slidenum">
              <a:rPr lang="en-US"/>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US"/>
              <a:t>BOEING PROPRIETARY</a:t>
            </a:r>
          </a:p>
        </p:txBody>
      </p:sp>
      <p:sp>
        <p:nvSpPr>
          <p:cNvPr id="5" name="Slide Number Placeholder 4"/>
          <p:cNvSpPr>
            <a:spLocks noGrp="1"/>
          </p:cNvSpPr>
          <p:nvPr>
            <p:ph type="sldNum" sz="quarter" idx="11"/>
          </p:nvPr>
        </p:nvSpPr>
        <p:spPr/>
        <p:txBody>
          <a:bodyPr/>
          <a:lstStyle>
            <a:lvl1pPr>
              <a:defRPr/>
            </a:lvl1pPr>
          </a:lstStyle>
          <a:p>
            <a:r>
              <a:rPr lang="en-US"/>
              <a:t>RNAV_BER_10-25-07 ■ Page </a:t>
            </a:r>
            <a:fld id="{CEA0F468-9599-4A69-A2FF-51209F15D59F}" type="slidenum">
              <a:rPr lang="en-US"/>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a:t>BOEING PROPRIETARY</a:t>
            </a:r>
          </a:p>
        </p:txBody>
      </p:sp>
      <p:sp>
        <p:nvSpPr>
          <p:cNvPr id="6" name="Slide Number Placeholder 5"/>
          <p:cNvSpPr>
            <a:spLocks noGrp="1"/>
          </p:cNvSpPr>
          <p:nvPr>
            <p:ph type="sldNum" sz="quarter" idx="11"/>
          </p:nvPr>
        </p:nvSpPr>
        <p:spPr/>
        <p:txBody>
          <a:bodyPr/>
          <a:lstStyle>
            <a:lvl1pPr>
              <a:defRPr/>
            </a:lvl1pPr>
          </a:lstStyle>
          <a:p>
            <a:r>
              <a:rPr lang="en-US"/>
              <a:t>RNAV_BER_10-25-07 ■ Page </a:t>
            </a:r>
            <a:fld id="{3E6486CE-E1B0-4ACB-A837-46CCED0562BB}" type="slidenum">
              <a:rPr lang="en-US"/>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a:t>BOEING PROPRIETARY</a:t>
            </a:r>
          </a:p>
        </p:txBody>
      </p:sp>
      <p:sp>
        <p:nvSpPr>
          <p:cNvPr id="8" name="Slide Number Placeholder 7"/>
          <p:cNvSpPr>
            <a:spLocks noGrp="1"/>
          </p:cNvSpPr>
          <p:nvPr>
            <p:ph type="sldNum" sz="quarter" idx="11"/>
          </p:nvPr>
        </p:nvSpPr>
        <p:spPr/>
        <p:txBody>
          <a:bodyPr/>
          <a:lstStyle>
            <a:lvl1pPr>
              <a:defRPr/>
            </a:lvl1pPr>
          </a:lstStyle>
          <a:p>
            <a:r>
              <a:rPr lang="en-US"/>
              <a:t>RNAV_BER_10-25-07 ■ Page </a:t>
            </a:r>
            <a:fld id="{69A73A53-8719-4747-BD31-96D9202088D1}" type="slidenum">
              <a:rPr lang="en-US"/>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a:t>BOEING PROPRIETARY</a:t>
            </a:r>
          </a:p>
        </p:txBody>
      </p:sp>
      <p:sp>
        <p:nvSpPr>
          <p:cNvPr id="4" name="Slide Number Placeholder 3"/>
          <p:cNvSpPr>
            <a:spLocks noGrp="1"/>
          </p:cNvSpPr>
          <p:nvPr>
            <p:ph type="sldNum" sz="quarter" idx="11"/>
          </p:nvPr>
        </p:nvSpPr>
        <p:spPr/>
        <p:txBody>
          <a:bodyPr/>
          <a:lstStyle>
            <a:lvl1pPr>
              <a:defRPr/>
            </a:lvl1pPr>
          </a:lstStyle>
          <a:p>
            <a:r>
              <a:rPr lang="en-US"/>
              <a:t>RNAV_BER_10-25-07 ■ Page </a:t>
            </a:r>
            <a:fld id="{0E4CC340-B354-4A4E-976B-9EEF3B984994}" type="slidenum">
              <a:rPr lang="en-US"/>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BOEING PROPRIETARY</a:t>
            </a:r>
          </a:p>
        </p:txBody>
      </p:sp>
      <p:sp>
        <p:nvSpPr>
          <p:cNvPr id="3" name="Slide Number Placeholder 2"/>
          <p:cNvSpPr>
            <a:spLocks noGrp="1"/>
          </p:cNvSpPr>
          <p:nvPr>
            <p:ph type="sldNum" sz="quarter" idx="11"/>
          </p:nvPr>
        </p:nvSpPr>
        <p:spPr/>
        <p:txBody>
          <a:bodyPr/>
          <a:lstStyle>
            <a:lvl1pPr>
              <a:defRPr/>
            </a:lvl1pPr>
          </a:lstStyle>
          <a:p>
            <a:r>
              <a:rPr lang="en-US"/>
              <a:t>RNAV_BER_10-25-07 ■ Page </a:t>
            </a:r>
            <a:fld id="{12071C5F-6DE0-45DA-81BD-2B9EDF15EEA4}" type="slidenum">
              <a:rPr lang="en-US"/>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BOEING PROPRIETARY</a:t>
            </a:r>
          </a:p>
        </p:txBody>
      </p:sp>
      <p:sp>
        <p:nvSpPr>
          <p:cNvPr id="6" name="Slide Number Placeholder 5"/>
          <p:cNvSpPr>
            <a:spLocks noGrp="1"/>
          </p:cNvSpPr>
          <p:nvPr>
            <p:ph type="sldNum" sz="quarter" idx="11"/>
          </p:nvPr>
        </p:nvSpPr>
        <p:spPr/>
        <p:txBody>
          <a:bodyPr/>
          <a:lstStyle>
            <a:lvl1pPr>
              <a:defRPr/>
            </a:lvl1pPr>
          </a:lstStyle>
          <a:p>
            <a:r>
              <a:rPr lang="en-US"/>
              <a:t>RNAV_BER_10-25-07 ■ Page </a:t>
            </a:r>
            <a:fld id="{8A5C8B04-E18D-4617-9533-31E955BA274D}" type="slidenum">
              <a:rPr lang="en-US"/>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BOEING PROPRIETARY</a:t>
            </a:r>
          </a:p>
        </p:txBody>
      </p:sp>
      <p:sp>
        <p:nvSpPr>
          <p:cNvPr id="6" name="Slide Number Placeholder 5"/>
          <p:cNvSpPr>
            <a:spLocks noGrp="1"/>
          </p:cNvSpPr>
          <p:nvPr>
            <p:ph type="sldNum" sz="quarter" idx="11"/>
          </p:nvPr>
        </p:nvSpPr>
        <p:spPr/>
        <p:txBody>
          <a:bodyPr/>
          <a:lstStyle>
            <a:lvl1pPr>
              <a:defRPr/>
            </a:lvl1pPr>
          </a:lstStyle>
          <a:p>
            <a:r>
              <a:rPr lang="en-US"/>
              <a:t>RNAV_BER_10-25-07 ■ Page </a:t>
            </a:r>
            <a:fld id="{7EC22774-72B5-4918-8F22-47EAD7019151}" type="slidenum">
              <a:rPr lang="en-US"/>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4040" name="Picture 8" descr="Boeing_RGBblue_largePPT"/>
          <p:cNvPicPr>
            <a:picLocks noChangeAspect="1" noChangeArrowheads="1"/>
          </p:cNvPicPr>
          <p:nvPr/>
        </p:nvPicPr>
        <p:blipFill>
          <a:blip r:embed="rId13" cstate="print"/>
          <a:srcRect/>
          <a:stretch>
            <a:fillRect/>
          </a:stretch>
        </p:blipFill>
        <p:spPr bwMode="auto">
          <a:xfrm>
            <a:off x="2717800" y="2990850"/>
            <a:ext cx="3692525" cy="895350"/>
          </a:xfrm>
          <a:prstGeom prst="rect">
            <a:avLst/>
          </a:prstGeom>
          <a:noFill/>
        </p:spPr>
      </p:pic>
      <p:sp>
        <p:nvSpPr>
          <p:cNvPr id="44042" name="Rectangle 10"/>
          <p:cNvSpPr>
            <a:spLocks noGrp="1" noChangeArrowheads="1"/>
          </p:cNvSpPr>
          <p:nvPr>
            <p:ph type="ftr" sz="quarter" idx="3"/>
          </p:nvPr>
        </p:nvSpPr>
        <p:spPr bwMode="auto">
          <a:xfrm>
            <a:off x="3117850" y="6154738"/>
            <a:ext cx="2897188" cy="246062"/>
          </a:xfrm>
          <a:prstGeom prst="rect">
            <a:avLst/>
          </a:prstGeom>
          <a:noFill/>
          <a:ln w="9525">
            <a:noFill/>
            <a:miter lim="800000"/>
            <a:headEnd/>
            <a:tailEnd/>
          </a:ln>
          <a:effectLst/>
        </p:spPr>
        <p:txBody>
          <a:bodyPr vert="horz" wrap="none" lIns="9144" tIns="9144" rIns="9144" bIns="9144" numCol="1" anchor="b" anchorCtr="0" compatLnSpc="1">
            <a:prstTxWarp prst="textNoShape">
              <a:avLst/>
            </a:prstTxWarp>
          </a:bodyPr>
          <a:lstStyle>
            <a:lvl1pPr algn="ctr" defTabSz="820738">
              <a:defRPr sz="800">
                <a:latin typeface="+mn-lt"/>
              </a:defRPr>
            </a:lvl1pPr>
          </a:lstStyle>
          <a:p>
            <a:r>
              <a:rPr lang="en-US"/>
              <a:t>BOEING PROPRIETARY</a:t>
            </a:r>
          </a:p>
        </p:txBody>
      </p:sp>
      <p:sp>
        <p:nvSpPr>
          <p:cNvPr id="44043" name="Rectangle 11"/>
          <p:cNvSpPr>
            <a:spLocks noGrp="1" noChangeArrowheads="1"/>
          </p:cNvSpPr>
          <p:nvPr>
            <p:ph type="sldNum" sz="quarter" idx="4"/>
          </p:nvPr>
        </p:nvSpPr>
        <p:spPr bwMode="auto">
          <a:xfrm>
            <a:off x="6430963" y="6154738"/>
            <a:ext cx="2133600" cy="246062"/>
          </a:xfrm>
          <a:prstGeom prst="rect">
            <a:avLst/>
          </a:prstGeom>
          <a:noFill/>
          <a:ln w="9525">
            <a:noFill/>
            <a:miter lim="800000"/>
            <a:headEnd/>
            <a:tailEnd/>
          </a:ln>
          <a:effectLst/>
        </p:spPr>
        <p:txBody>
          <a:bodyPr vert="horz" wrap="square" lIns="9144" tIns="9144" rIns="9144" bIns="9144" numCol="1" anchor="b" anchorCtr="0" compatLnSpc="1">
            <a:prstTxWarp prst="textNoShape">
              <a:avLst/>
            </a:prstTxWarp>
          </a:bodyPr>
          <a:lstStyle>
            <a:lvl1pPr algn="r">
              <a:defRPr sz="800">
                <a:latin typeface="+mn-lt"/>
              </a:defRPr>
            </a:lvl1pPr>
          </a:lstStyle>
          <a:p>
            <a:r>
              <a:rPr lang="en-US"/>
              <a:t>RNAV_BER_10-25-07 ■ Page </a:t>
            </a:r>
            <a:fld id="{329A42BB-9FA2-43E6-9B06-84593D1585F2}" type="slidenum">
              <a:rPr lang="en-US"/>
              <a:pPr/>
              <a:t>‹#›</a:t>
            </a:fld>
            <a:endParaRPr lang="en-US"/>
          </a:p>
        </p:txBody>
      </p:sp>
      <p:sp>
        <p:nvSpPr>
          <p:cNvPr id="44044" name="Rectangle 12"/>
          <p:cNvSpPr>
            <a:spLocks noChangeArrowheads="1"/>
          </p:cNvSpPr>
          <p:nvPr/>
        </p:nvSpPr>
        <p:spPr bwMode="auto">
          <a:xfrm>
            <a:off x="574675" y="6264275"/>
            <a:ext cx="2674938" cy="141288"/>
          </a:xfrm>
          <a:prstGeom prst="rect">
            <a:avLst/>
          </a:prstGeom>
          <a:noFill/>
          <a:ln w="12700">
            <a:noFill/>
            <a:miter lim="800000"/>
            <a:headEnd type="none" w="sm" len="sm"/>
            <a:tailEnd type="none" w="sm" len="sm"/>
          </a:ln>
          <a:effectLst/>
        </p:spPr>
        <p:txBody>
          <a:bodyPr lIns="9144" tIns="9144" rIns="9144" bIns="9144">
            <a:spAutoFit/>
          </a:bodyPr>
          <a:lstStyle/>
          <a:p>
            <a:pPr defTabSz="820738"/>
            <a:r>
              <a:rPr lang="en-US" sz="800">
                <a:latin typeface="Arial" charset="0"/>
              </a:rPr>
              <a:t>Copyright © 2007 Boeing. All rights reserved.</a:t>
            </a:r>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ransition/>
  <p:timing>
    <p:tnLst>
      <p:par>
        <p:cTn id="1" dur="indefinite" restart="never" nodeType="tmRoot"/>
      </p:par>
    </p:tnLst>
  </p:timing>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14722"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4723"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4724"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mn-lt"/>
              </a:defRPr>
            </a:lvl1pPr>
          </a:lstStyle>
          <a:p>
            <a:endParaRPr lang="en-US"/>
          </a:p>
        </p:txBody>
      </p:sp>
      <p:sp>
        <p:nvSpPr>
          <p:cNvPr id="4147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mn-lt"/>
              </a:defRPr>
            </a:lvl1pPr>
          </a:lstStyle>
          <a:p>
            <a:endParaRPr lang="en-US"/>
          </a:p>
        </p:txBody>
      </p:sp>
      <p:sp>
        <p:nvSpPr>
          <p:cNvPr id="414726"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mn-lt"/>
              </a:defRPr>
            </a:lvl1pPr>
          </a:lstStyle>
          <a:p>
            <a:fld id="{77339B0E-DB8A-445A-B53B-6A25B01E7A4A}" type="slidenum">
              <a:rPr lang="en-US"/>
              <a:pPr/>
              <a:t>‹#›</a:t>
            </a:fld>
            <a:endParaRPr lang="en-US"/>
          </a:p>
        </p:txBody>
      </p:sp>
      <p:pic>
        <p:nvPicPr>
          <p:cNvPr id="414727" name="Picture 7" descr="Boeing_RGBblue_standard"/>
          <p:cNvPicPr>
            <a:picLocks noChangeAspect="1" noChangeArrowheads="1"/>
          </p:cNvPicPr>
          <p:nvPr userDrawn="1"/>
        </p:nvPicPr>
        <p:blipFill>
          <a:blip r:embed="rId14" cstate="print">
            <a:lum bright="100000" contrast="100000"/>
            <a:grayscl/>
            <a:biLevel thresh="50000"/>
          </a:blip>
          <a:srcRect/>
          <a:stretch>
            <a:fillRect/>
          </a:stretch>
        </p:blipFill>
        <p:spPr bwMode="auto">
          <a:xfrm>
            <a:off x="7100888" y="128588"/>
            <a:ext cx="1444625" cy="347662"/>
          </a:xfrm>
          <a:prstGeom prst="rect">
            <a:avLst/>
          </a:prstGeom>
          <a:noFill/>
          <a:ln w="9525">
            <a:noFill/>
            <a:miter lim="800000"/>
            <a:headEnd/>
            <a:tailEnd/>
          </a:ln>
        </p:spPr>
      </p:pic>
      <p:sp>
        <p:nvSpPr>
          <p:cNvPr id="414728" name="Line 8"/>
          <p:cNvSpPr>
            <a:spLocks noChangeShapeType="1"/>
          </p:cNvSpPr>
          <p:nvPr userDrawn="1"/>
        </p:nvSpPr>
        <p:spPr bwMode="auto">
          <a:xfrm>
            <a:off x="357188" y="1287463"/>
            <a:ext cx="8488362" cy="0"/>
          </a:xfrm>
          <a:prstGeom prst="line">
            <a:avLst/>
          </a:prstGeom>
          <a:noFill/>
          <a:ln w="25400">
            <a:solidFill>
              <a:schemeClr val="accent1"/>
            </a:solidFill>
            <a:round/>
            <a:headEnd type="none" w="sm" len="sm"/>
            <a:tailEnd type="none" w="sm" len="sm"/>
          </a:ln>
          <a:effectLst/>
        </p:spPr>
        <p:txBody>
          <a:bodyPr/>
          <a:lstStyle/>
          <a:p>
            <a:endParaRPr lang="en-US"/>
          </a:p>
        </p:txBody>
      </p:sp>
    </p:spTree>
  </p:cSld>
  <p:clrMap bg1="dk2" tx1="lt1" bg2="dk1" tx2="lt2" accent1="accent1" accent2="accent2" accent3="accent3" accent4="accent4" accent5="accent5" accent6="accent6" hlink="hlink" folHlink="folHlink"/>
  <p:sldLayoutIdLst>
    <p:sldLayoutId id="2147483652"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p:hf hdr="0" ftr="0" dt="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To start with</a:t>
            </a:r>
            <a:endParaRPr lang="en-US" sz="4000" dirty="0"/>
          </a:p>
        </p:txBody>
      </p:sp>
      <p:sp>
        <p:nvSpPr>
          <p:cNvPr id="3" name="Content Placeholder 2"/>
          <p:cNvSpPr>
            <a:spLocks noGrp="1"/>
          </p:cNvSpPr>
          <p:nvPr>
            <p:ph idx="1"/>
          </p:nvPr>
        </p:nvSpPr>
        <p:spPr/>
        <p:txBody>
          <a:bodyPr/>
          <a:lstStyle/>
          <a:p>
            <a:pPr algn="ctr">
              <a:buNone/>
            </a:pPr>
            <a:endParaRPr lang="en-US" sz="3600" dirty="0" smtClean="0">
              <a:solidFill>
                <a:srgbClr val="FFFF00"/>
              </a:solidFill>
            </a:endParaRPr>
          </a:p>
          <a:p>
            <a:pPr algn="ctr">
              <a:buNone/>
            </a:pPr>
            <a:endParaRPr lang="en-US" sz="3600" dirty="0" smtClean="0">
              <a:solidFill>
                <a:srgbClr val="FFFF00"/>
              </a:solidFill>
            </a:endParaRPr>
          </a:p>
          <a:p>
            <a:pPr algn="ctr">
              <a:buNone/>
            </a:pPr>
            <a:r>
              <a:rPr lang="en-US" sz="3600" dirty="0" smtClean="0"/>
              <a:t>I disagree with everything he said</a:t>
            </a:r>
          </a:p>
          <a:p>
            <a:pPr algn="ctr">
              <a:buNone/>
            </a:pPr>
            <a:endParaRPr lang="en-US" sz="3600" dirty="0" smtClean="0">
              <a:solidFill>
                <a:srgbClr val="FFFF00"/>
              </a:solidFill>
            </a:endParaRPr>
          </a:p>
          <a:p>
            <a:pPr algn="ctr">
              <a:buNone/>
            </a:pPr>
            <a:r>
              <a:rPr lang="en-US" sz="2400" dirty="0" smtClean="0">
                <a:solidFill>
                  <a:srgbClr val="FFFF00"/>
                </a:solidFill>
              </a:rPr>
              <a:t>Keeping promises is important </a:t>
            </a:r>
            <a:r>
              <a:rPr lang="en-US" sz="2400" dirty="0" smtClean="0">
                <a:solidFill>
                  <a:srgbClr val="FFFF00"/>
                </a:solidFill>
                <a:sym typeface="Wingdings" pitchFamily="2" charset="2"/>
              </a:rPr>
              <a:t></a:t>
            </a:r>
            <a:endParaRPr lang="en-US" sz="2400" dirty="0" smtClean="0"/>
          </a:p>
          <a:p>
            <a:pPr>
              <a:buNone/>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ox(in)">
                                      <p:cBhvr>
                                        <p:cTn id="7" dur="500"/>
                                        <p:tgtEl>
                                          <p:spTgt spid="3">
                                            <p:txEl>
                                              <p:pRg st="2" end="2"/>
                                            </p:txEl>
                                          </p:spTgt>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Effect transition="in" filter="box(in)">
                                      <p:cBhvr>
                                        <p:cTn id="11"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Pilot Not Flying or Pilot Monitoring?</a:t>
            </a:r>
            <a:endParaRPr lang="en-US" sz="4000" dirty="0"/>
          </a:p>
        </p:txBody>
      </p:sp>
      <p:sp>
        <p:nvSpPr>
          <p:cNvPr id="3" name="Content Placeholder 2"/>
          <p:cNvSpPr>
            <a:spLocks noGrp="1"/>
          </p:cNvSpPr>
          <p:nvPr>
            <p:ph idx="1"/>
          </p:nvPr>
        </p:nvSpPr>
        <p:spPr/>
        <p:txBody>
          <a:bodyPr/>
          <a:lstStyle/>
          <a:p>
            <a:r>
              <a:rPr lang="en-US" sz="2400" dirty="0" smtClean="0"/>
              <a:t> Initially called “Pilot Not Flying”, identifying only what they did NOT do, the transition has been made relatively recent to use the name “Pilot Monitoring”. </a:t>
            </a:r>
          </a:p>
          <a:p>
            <a:endParaRPr lang="en-US" sz="2400" dirty="0" smtClean="0"/>
          </a:p>
          <a:p>
            <a:pPr lvl="1"/>
            <a:r>
              <a:rPr lang="en-US" sz="2000" dirty="0" smtClean="0"/>
              <a:t>Even though this indicates a higher level of incorporation into the operation, specific training of tasks expected from the monitoring pilot is rarely seen.</a:t>
            </a:r>
          </a:p>
          <a:p>
            <a:pPr lvl="1"/>
            <a:endParaRPr lang="en-US" sz="2000" dirty="0" smtClean="0"/>
          </a:p>
          <a:p>
            <a:pPr lvl="1"/>
            <a:r>
              <a:rPr lang="en-US" sz="2000" dirty="0" smtClean="0"/>
              <a:t>This  effort was largely driven by the US and the work of Robert </a:t>
            </a:r>
            <a:r>
              <a:rPr lang="en-US" sz="2000" dirty="0" err="1" smtClean="0"/>
              <a:t>Sumwalt</a:t>
            </a:r>
            <a:r>
              <a:rPr lang="en-US" sz="2000" dirty="0" smtClean="0"/>
              <a:t> when he was at  US Airways.</a:t>
            </a:r>
          </a:p>
          <a:p>
            <a:pPr lvl="1"/>
            <a:endParaRPr lang="en-US" sz="2000" dirty="0" smtClean="0"/>
          </a:p>
          <a:p>
            <a:r>
              <a:rPr lang="en-US" sz="2400" dirty="0" smtClean="0"/>
              <a:t>Most presenters seem to be talking about the FO, but both pilots must be able to assume the role of the PM.</a:t>
            </a:r>
          </a:p>
          <a:p>
            <a:pPr lvl="1">
              <a:buNone/>
            </a:pPr>
            <a:endParaRPr lang="en-US" sz="2000" dirty="0"/>
          </a:p>
        </p:txBody>
      </p:sp>
      <p:sp>
        <p:nvSpPr>
          <p:cNvPr id="4" name="Slide Number Placeholder 3"/>
          <p:cNvSpPr>
            <a:spLocks noGrp="1"/>
          </p:cNvSpPr>
          <p:nvPr>
            <p:ph type="sldNum" sz="quarter" idx="12"/>
          </p:nvPr>
        </p:nvSpPr>
        <p:spPr/>
        <p:txBody>
          <a:bodyPr/>
          <a:lstStyle/>
          <a:p>
            <a:fld id="{50CB4318-DB77-4072-8AA7-AFD1D1AED4C6}" type="slidenum">
              <a:rPr lang="en-US" smtClean="0"/>
              <a:pPr/>
              <a:t>10</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linds(horizontal)">
                                      <p:cBhvr>
                                        <p:cTn id="11" dur="1000"/>
                                        <p:tgtEl>
                                          <p:spTgt spid="3">
                                            <p:txEl>
                                              <p:pRg st="2" end="2"/>
                                            </p:txEl>
                                          </p:spTgt>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blinds(horizontal)">
                                      <p:cBhvr>
                                        <p:cTn id="14" dur="1000"/>
                                        <p:tgtEl>
                                          <p:spTgt spid="3">
                                            <p:txEl>
                                              <p:pRg st="4" end="4"/>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blinds(horizontal)">
                                      <p:cBhvr>
                                        <p:cTn id="1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Agenda</a:t>
            </a:r>
            <a:endParaRPr lang="en-US" sz="4000" dirty="0"/>
          </a:p>
        </p:txBody>
      </p:sp>
      <p:sp>
        <p:nvSpPr>
          <p:cNvPr id="3" name="Content Placeholder 2"/>
          <p:cNvSpPr>
            <a:spLocks noGrp="1"/>
          </p:cNvSpPr>
          <p:nvPr>
            <p:ph idx="1"/>
          </p:nvPr>
        </p:nvSpPr>
        <p:spPr/>
        <p:txBody>
          <a:bodyPr/>
          <a:lstStyle/>
          <a:p>
            <a:r>
              <a:rPr lang="en-US" sz="3600" dirty="0" smtClean="0"/>
              <a:t>Pilot Monitoring</a:t>
            </a:r>
          </a:p>
          <a:p>
            <a:endParaRPr lang="en-US" sz="3600" dirty="0" smtClean="0"/>
          </a:p>
          <a:p>
            <a:r>
              <a:rPr lang="en-US" sz="3600" dirty="0" smtClean="0">
                <a:solidFill>
                  <a:srgbClr val="FFFF00"/>
                </a:solidFill>
              </a:rPr>
              <a:t>Tasks and Duties</a:t>
            </a:r>
          </a:p>
          <a:p>
            <a:endParaRPr lang="en-US" sz="3600" dirty="0" smtClean="0"/>
          </a:p>
          <a:p>
            <a:r>
              <a:rPr lang="en-US" sz="3600" dirty="0" smtClean="0"/>
              <a:t>Training</a:t>
            </a:r>
          </a:p>
          <a:p>
            <a:endParaRPr lang="en-US" sz="3600" dirty="0" smtClean="0"/>
          </a:p>
          <a:p>
            <a:r>
              <a:rPr lang="en-US" sz="3600" dirty="0" smtClean="0"/>
              <a:t>Regulatory Framework</a:t>
            </a:r>
            <a:endParaRPr lang="en-US" dirty="0" smtClean="0"/>
          </a:p>
          <a:p>
            <a:pPr>
              <a:buNone/>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ox(in)">
                                      <p:cBhvr>
                                        <p:cTn id="11" dur="500"/>
                                        <p:tgtEl>
                                          <p:spTgt spid="3">
                                            <p:txEl>
                                              <p:pRg st="2" end="2"/>
                                            </p:txEl>
                                          </p:spTgt>
                                        </p:tgtEl>
                                      </p:cBhvr>
                                    </p:animEffect>
                                  </p:childTnLst>
                                </p:cTn>
                              </p:par>
                            </p:childTnLst>
                          </p:cTn>
                        </p:par>
                        <p:par>
                          <p:cTn id="12" fill="hold">
                            <p:stCondLst>
                              <p:cond delay="1000"/>
                            </p:stCondLst>
                            <p:childTnLst>
                              <p:par>
                                <p:cTn id="13" presetID="4" presetClass="entr" presetSubtype="16" fill="hold" nodeType="after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ox(in)">
                                      <p:cBhvr>
                                        <p:cTn id="15" dur="500"/>
                                        <p:tgtEl>
                                          <p:spTgt spid="3">
                                            <p:txEl>
                                              <p:pRg st="4" end="4"/>
                                            </p:txEl>
                                          </p:spTgt>
                                        </p:tgtEl>
                                      </p:cBhvr>
                                    </p:animEffect>
                                  </p:childTnLst>
                                </p:cTn>
                              </p:par>
                            </p:childTnLst>
                          </p:cTn>
                        </p:par>
                        <p:par>
                          <p:cTn id="16" fill="hold">
                            <p:stCondLst>
                              <p:cond delay="1500"/>
                            </p:stCondLst>
                            <p:childTnLst>
                              <p:par>
                                <p:cTn id="17" presetID="4" presetClass="entr" presetSubtype="16" fill="hold" nodeType="after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box(in)">
                                      <p:cBhvr>
                                        <p:cTn id="19" dur="500"/>
                                        <p:tgtEl>
                                          <p:spTgt spid="3">
                                            <p:txEl>
                                              <p:pRg st="6" end="6"/>
                                            </p:txEl>
                                          </p:spTgt>
                                        </p:tgtEl>
                                      </p:cBhvr>
                                    </p:animEffect>
                                  </p:childTnLst>
                                </p:cTn>
                              </p:par>
                            </p:childTnLst>
                          </p:cTn>
                        </p:par>
                        <p:par>
                          <p:cTn id="20" fill="hold">
                            <p:stCondLst>
                              <p:cond delay="2000"/>
                            </p:stCondLst>
                            <p:childTnLst>
                              <p:par>
                                <p:cTn id="21" presetID="3" presetClass="exit" presetSubtype="10" fill="hold" grpId="0" nodeType="afterEffect">
                                  <p:stCondLst>
                                    <p:cond delay="0"/>
                                  </p:stCondLst>
                                  <p:childTnLst>
                                    <p:animEffect transition="out" filter="blinds(horizontal)">
                                      <p:cBhvr>
                                        <p:cTn id="22" dur="500"/>
                                        <p:tgtEl>
                                          <p:spTgt spid="3">
                                            <p:txEl>
                                              <p:pRg st="0" end="0"/>
                                            </p:txEl>
                                          </p:spTgt>
                                        </p:tgtEl>
                                      </p:cBhvr>
                                    </p:animEffect>
                                    <p:set>
                                      <p:cBhvr>
                                        <p:cTn id="23" dur="1" fill="hold">
                                          <p:stCondLst>
                                            <p:cond delay="499"/>
                                          </p:stCondLst>
                                        </p:cTn>
                                        <p:tgtEl>
                                          <p:spTgt spid="3">
                                            <p:txEl>
                                              <p:pRg st="0" end="0"/>
                                            </p:txEl>
                                          </p:spTgt>
                                        </p:tgtEl>
                                        <p:attrNameLst>
                                          <p:attrName>style.visibility</p:attrName>
                                        </p:attrNameLst>
                                      </p:cBhvr>
                                      <p:to>
                                        <p:strVal val="hidden"/>
                                      </p:to>
                                    </p:set>
                                  </p:childTnLst>
                                </p:cTn>
                              </p:par>
                              <p:par>
                                <p:cTn id="24" presetID="3" presetClass="exit" presetSubtype="10" fill="hold" grpId="0" nodeType="withEffect">
                                  <p:stCondLst>
                                    <p:cond delay="0"/>
                                  </p:stCondLst>
                                  <p:childTnLst>
                                    <p:animEffect transition="out" filter="blinds(horizontal)">
                                      <p:cBhvr>
                                        <p:cTn id="25" dur="500"/>
                                        <p:tgtEl>
                                          <p:spTgt spid="3">
                                            <p:txEl>
                                              <p:pRg st="4" end="4"/>
                                            </p:txEl>
                                          </p:spTgt>
                                        </p:tgtEl>
                                      </p:cBhvr>
                                    </p:animEffect>
                                    <p:set>
                                      <p:cBhvr>
                                        <p:cTn id="26" dur="1" fill="hold">
                                          <p:stCondLst>
                                            <p:cond delay="499"/>
                                          </p:stCondLst>
                                        </p:cTn>
                                        <p:tgtEl>
                                          <p:spTgt spid="3">
                                            <p:txEl>
                                              <p:pRg st="4" end="4"/>
                                            </p:txEl>
                                          </p:spTgt>
                                        </p:tgtEl>
                                        <p:attrNameLst>
                                          <p:attrName>style.visibility</p:attrName>
                                        </p:attrNameLst>
                                      </p:cBhvr>
                                      <p:to>
                                        <p:strVal val="hidden"/>
                                      </p:to>
                                    </p:set>
                                  </p:childTnLst>
                                </p:cTn>
                              </p:par>
                              <p:par>
                                <p:cTn id="27" presetID="3" presetClass="exit" presetSubtype="10" fill="hold" grpId="0" nodeType="withEffect">
                                  <p:stCondLst>
                                    <p:cond delay="0"/>
                                  </p:stCondLst>
                                  <p:childTnLst>
                                    <p:animEffect transition="out" filter="blinds(horizontal)">
                                      <p:cBhvr>
                                        <p:cTn id="28" dur="500"/>
                                        <p:tgtEl>
                                          <p:spTgt spid="3">
                                            <p:txEl>
                                              <p:pRg st="6" end="6"/>
                                            </p:txEl>
                                          </p:spTgt>
                                        </p:tgtEl>
                                      </p:cBhvr>
                                    </p:animEffect>
                                    <p:set>
                                      <p:cBhvr>
                                        <p:cTn id="29"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Rot="1" noChangeArrowheads="1"/>
          </p:cNvSpPr>
          <p:nvPr>
            <p:ph type="title"/>
          </p:nvPr>
        </p:nvSpPr>
        <p:spPr/>
        <p:txBody>
          <a:bodyPr/>
          <a:lstStyle/>
          <a:p>
            <a:r>
              <a:rPr lang="en-US" sz="4000" b="1" dirty="0" smtClean="0">
                <a:effectLst/>
              </a:rPr>
              <a:t>Pilot Monitoring Tasks and Duties</a:t>
            </a:r>
            <a:endParaRPr lang="en-US" sz="4000" dirty="0"/>
          </a:p>
        </p:txBody>
      </p:sp>
      <p:sp>
        <p:nvSpPr>
          <p:cNvPr id="471043" name="Rectangle 3"/>
          <p:cNvSpPr>
            <a:spLocks noGrp="1" noRot="1" noChangeArrowheads="1"/>
          </p:cNvSpPr>
          <p:nvPr>
            <p:ph type="body" idx="1"/>
          </p:nvPr>
        </p:nvSpPr>
        <p:spPr/>
        <p:txBody>
          <a:bodyPr/>
          <a:lstStyle/>
          <a:p>
            <a:pPr>
              <a:lnSpc>
                <a:spcPct val="80000"/>
              </a:lnSpc>
            </a:pPr>
            <a:r>
              <a:rPr lang="en-US" sz="2400" b="1" dirty="0" smtClean="0">
                <a:effectLst/>
              </a:rPr>
              <a:t>Pilot Monitoring tasks and duties are normally identified by OEM’s and/or operators in Standard Operating Procedures</a:t>
            </a:r>
            <a:endParaRPr lang="en-US" sz="2400" dirty="0"/>
          </a:p>
          <a:p>
            <a:pPr>
              <a:lnSpc>
                <a:spcPct val="80000"/>
              </a:lnSpc>
            </a:pPr>
            <a:endParaRPr lang="en-US" sz="1800" b="1" dirty="0"/>
          </a:p>
          <a:p>
            <a:pPr>
              <a:lnSpc>
                <a:spcPct val="80000"/>
              </a:lnSpc>
            </a:pPr>
            <a:r>
              <a:rPr lang="en-US" sz="2000" b="1" dirty="0" smtClean="0">
                <a:effectLst/>
              </a:rPr>
              <a:t>The PM’s Task and Duties vary, and include, but are not limited to:</a:t>
            </a:r>
          </a:p>
          <a:p>
            <a:pPr>
              <a:lnSpc>
                <a:spcPct val="80000"/>
              </a:lnSpc>
            </a:pPr>
            <a:endParaRPr lang="en-US" sz="2000" b="1" dirty="0" smtClean="0">
              <a:effectLst/>
            </a:endParaRPr>
          </a:p>
          <a:p>
            <a:pPr lvl="1">
              <a:lnSpc>
                <a:spcPct val="80000"/>
              </a:lnSpc>
            </a:pPr>
            <a:r>
              <a:rPr lang="en-US" sz="1600" b="1" dirty="0" smtClean="0">
                <a:effectLst/>
              </a:rPr>
              <a:t>monitoring instrumentation </a:t>
            </a:r>
          </a:p>
          <a:p>
            <a:pPr lvl="1">
              <a:lnSpc>
                <a:spcPct val="80000"/>
              </a:lnSpc>
            </a:pPr>
            <a:r>
              <a:rPr lang="en-US" sz="1600" b="1" dirty="0" smtClean="0">
                <a:effectLst/>
              </a:rPr>
              <a:t>making procedural call-outs, normally separated between Normal and Non-Normal</a:t>
            </a:r>
          </a:p>
          <a:p>
            <a:pPr lvl="1">
              <a:lnSpc>
                <a:spcPct val="80000"/>
              </a:lnSpc>
            </a:pPr>
            <a:r>
              <a:rPr lang="en-US" sz="1600" b="1" dirty="0" smtClean="0">
                <a:effectLst/>
              </a:rPr>
              <a:t>Create and maintain Situational Awareness</a:t>
            </a:r>
          </a:p>
          <a:p>
            <a:pPr lvl="1">
              <a:lnSpc>
                <a:spcPct val="80000"/>
              </a:lnSpc>
            </a:pPr>
            <a:r>
              <a:rPr lang="en-US" sz="1600" b="1" dirty="0" smtClean="0">
                <a:effectLst/>
              </a:rPr>
              <a:t>Support for Pilot Flying</a:t>
            </a:r>
          </a:p>
          <a:p>
            <a:pPr lvl="1">
              <a:lnSpc>
                <a:spcPct val="80000"/>
              </a:lnSpc>
            </a:pPr>
            <a:r>
              <a:rPr lang="en-US" sz="1600" b="1" dirty="0" smtClean="0">
                <a:effectLst/>
              </a:rPr>
              <a:t>Identify (significant) deviations</a:t>
            </a:r>
          </a:p>
          <a:p>
            <a:pPr lvl="1">
              <a:lnSpc>
                <a:spcPct val="80000"/>
              </a:lnSpc>
            </a:pPr>
            <a:r>
              <a:rPr lang="en-US" sz="1600" b="1" dirty="0" smtClean="0">
                <a:effectLst/>
              </a:rPr>
              <a:t>Call out failures or abnormal indications</a:t>
            </a:r>
          </a:p>
          <a:p>
            <a:pPr lvl="1">
              <a:lnSpc>
                <a:spcPct val="80000"/>
              </a:lnSpc>
            </a:pPr>
            <a:r>
              <a:rPr lang="en-US" sz="1600" b="1" dirty="0" smtClean="0">
                <a:effectLst/>
              </a:rPr>
              <a:t>Perform Checklists</a:t>
            </a:r>
          </a:p>
          <a:p>
            <a:pPr lvl="1">
              <a:lnSpc>
                <a:spcPct val="80000"/>
              </a:lnSpc>
            </a:pPr>
            <a:r>
              <a:rPr lang="en-US" sz="1600" b="1" dirty="0" smtClean="0">
                <a:effectLst/>
              </a:rPr>
              <a:t>Complete paperwork</a:t>
            </a:r>
          </a:p>
          <a:p>
            <a:pPr lvl="1">
              <a:lnSpc>
                <a:spcPct val="80000"/>
              </a:lnSpc>
            </a:pPr>
            <a:r>
              <a:rPr lang="en-US" sz="1600" b="1" dirty="0" smtClean="0">
                <a:effectLst/>
              </a:rPr>
              <a:t>Etc…</a:t>
            </a:r>
            <a:endParaRPr lang="en-US" sz="1000" dirty="0"/>
          </a:p>
          <a:p>
            <a:pPr lvl="2">
              <a:lnSpc>
                <a:spcPct val="80000"/>
              </a:lnSpc>
            </a:pPr>
            <a:endParaRPr lang="en-US" sz="1400" b="1" dirty="0"/>
          </a:p>
          <a:p>
            <a:pPr>
              <a:lnSpc>
                <a:spcPct val="80000"/>
              </a:lnSpc>
              <a:buNone/>
            </a:pPr>
            <a:endParaRPr 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71043">
                                            <p:txEl>
                                              <p:pRg st="0" end="0"/>
                                            </p:txEl>
                                          </p:spTgt>
                                        </p:tgtEl>
                                        <p:attrNameLst>
                                          <p:attrName>style.visibility</p:attrName>
                                        </p:attrNameLst>
                                      </p:cBhvr>
                                      <p:to>
                                        <p:strVal val="visible"/>
                                      </p:to>
                                    </p:set>
                                    <p:animEffect transition="in" filter="blinds(horizontal)">
                                      <p:cBhvr>
                                        <p:cTn id="7" dur="500"/>
                                        <p:tgtEl>
                                          <p:spTgt spid="4710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71043">
                                            <p:txEl>
                                              <p:pRg st="2" end="2"/>
                                            </p:txEl>
                                          </p:spTgt>
                                        </p:tgtEl>
                                        <p:attrNameLst>
                                          <p:attrName>style.visibility</p:attrName>
                                        </p:attrNameLst>
                                      </p:cBhvr>
                                      <p:to>
                                        <p:strVal val="visible"/>
                                      </p:to>
                                    </p:set>
                                    <p:animEffect transition="in" filter="blinds(horizontal)">
                                      <p:cBhvr>
                                        <p:cTn id="12" dur="500"/>
                                        <p:tgtEl>
                                          <p:spTgt spid="471043">
                                            <p:txEl>
                                              <p:pRg st="2" end="2"/>
                                            </p:txEl>
                                          </p:spTgt>
                                        </p:tgtEl>
                                      </p:cBhvr>
                                    </p:animEffect>
                                  </p:childTnLst>
                                </p:cTn>
                              </p:par>
                            </p:childTnLst>
                          </p:cTn>
                        </p:par>
                        <p:par>
                          <p:cTn id="13" fill="hold">
                            <p:stCondLst>
                              <p:cond delay="500"/>
                            </p:stCondLst>
                            <p:childTnLst>
                              <p:par>
                                <p:cTn id="14" presetID="3" presetClass="entr" presetSubtype="10" fill="hold" nodeType="afterEffect">
                                  <p:stCondLst>
                                    <p:cond delay="0"/>
                                  </p:stCondLst>
                                  <p:childTnLst>
                                    <p:set>
                                      <p:cBhvr>
                                        <p:cTn id="15" dur="1" fill="hold">
                                          <p:stCondLst>
                                            <p:cond delay="0"/>
                                          </p:stCondLst>
                                        </p:cTn>
                                        <p:tgtEl>
                                          <p:spTgt spid="471043">
                                            <p:txEl>
                                              <p:pRg st="4" end="4"/>
                                            </p:txEl>
                                          </p:spTgt>
                                        </p:tgtEl>
                                        <p:attrNameLst>
                                          <p:attrName>style.visibility</p:attrName>
                                        </p:attrNameLst>
                                      </p:cBhvr>
                                      <p:to>
                                        <p:strVal val="visible"/>
                                      </p:to>
                                    </p:set>
                                    <p:animEffect transition="in" filter="blinds(horizontal)">
                                      <p:cBhvr>
                                        <p:cTn id="16" dur="1000"/>
                                        <p:tgtEl>
                                          <p:spTgt spid="471043">
                                            <p:txEl>
                                              <p:pRg st="4" end="4"/>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471043">
                                            <p:txEl>
                                              <p:pRg st="5" end="5"/>
                                            </p:txEl>
                                          </p:spTgt>
                                        </p:tgtEl>
                                        <p:attrNameLst>
                                          <p:attrName>style.visibility</p:attrName>
                                        </p:attrNameLst>
                                      </p:cBhvr>
                                      <p:to>
                                        <p:strVal val="visible"/>
                                      </p:to>
                                    </p:set>
                                    <p:animEffect transition="in" filter="blinds(horizontal)">
                                      <p:cBhvr>
                                        <p:cTn id="19" dur="1000"/>
                                        <p:tgtEl>
                                          <p:spTgt spid="471043">
                                            <p:txEl>
                                              <p:pRg st="5" end="5"/>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471043">
                                            <p:txEl>
                                              <p:pRg st="6" end="6"/>
                                            </p:txEl>
                                          </p:spTgt>
                                        </p:tgtEl>
                                        <p:attrNameLst>
                                          <p:attrName>style.visibility</p:attrName>
                                        </p:attrNameLst>
                                      </p:cBhvr>
                                      <p:to>
                                        <p:strVal val="visible"/>
                                      </p:to>
                                    </p:set>
                                    <p:animEffect transition="in" filter="blinds(horizontal)">
                                      <p:cBhvr>
                                        <p:cTn id="22" dur="1000"/>
                                        <p:tgtEl>
                                          <p:spTgt spid="471043">
                                            <p:txEl>
                                              <p:pRg st="6" end="6"/>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471043">
                                            <p:txEl>
                                              <p:pRg st="7" end="7"/>
                                            </p:txEl>
                                          </p:spTgt>
                                        </p:tgtEl>
                                        <p:attrNameLst>
                                          <p:attrName>style.visibility</p:attrName>
                                        </p:attrNameLst>
                                      </p:cBhvr>
                                      <p:to>
                                        <p:strVal val="visible"/>
                                      </p:to>
                                    </p:set>
                                    <p:animEffect transition="in" filter="blinds(horizontal)">
                                      <p:cBhvr>
                                        <p:cTn id="25" dur="1000"/>
                                        <p:tgtEl>
                                          <p:spTgt spid="471043">
                                            <p:txEl>
                                              <p:pRg st="7" end="7"/>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471043">
                                            <p:txEl>
                                              <p:pRg st="8" end="8"/>
                                            </p:txEl>
                                          </p:spTgt>
                                        </p:tgtEl>
                                        <p:attrNameLst>
                                          <p:attrName>style.visibility</p:attrName>
                                        </p:attrNameLst>
                                      </p:cBhvr>
                                      <p:to>
                                        <p:strVal val="visible"/>
                                      </p:to>
                                    </p:set>
                                    <p:animEffect transition="in" filter="blinds(horizontal)">
                                      <p:cBhvr>
                                        <p:cTn id="28" dur="1000"/>
                                        <p:tgtEl>
                                          <p:spTgt spid="471043">
                                            <p:txEl>
                                              <p:pRg st="8" end="8"/>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471043">
                                            <p:txEl>
                                              <p:pRg st="9" end="9"/>
                                            </p:txEl>
                                          </p:spTgt>
                                        </p:tgtEl>
                                        <p:attrNameLst>
                                          <p:attrName>style.visibility</p:attrName>
                                        </p:attrNameLst>
                                      </p:cBhvr>
                                      <p:to>
                                        <p:strVal val="visible"/>
                                      </p:to>
                                    </p:set>
                                    <p:animEffect transition="in" filter="blinds(horizontal)">
                                      <p:cBhvr>
                                        <p:cTn id="31" dur="1000"/>
                                        <p:tgtEl>
                                          <p:spTgt spid="471043">
                                            <p:txEl>
                                              <p:pRg st="9" end="9"/>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471043">
                                            <p:txEl>
                                              <p:pRg st="10" end="10"/>
                                            </p:txEl>
                                          </p:spTgt>
                                        </p:tgtEl>
                                        <p:attrNameLst>
                                          <p:attrName>style.visibility</p:attrName>
                                        </p:attrNameLst>
                                      </p:cBhvr>
                                      <p:to>
                                        <p:strVal val="visible"/>
                                      </p:to>
                                    </p:set>
                                    <p:animEffect transition="in" filter="blinds(horizontal)">
                                      <p:cBhvr>
                                        <p:cTn id="34" dur="1000"/>
                                        <p:tgtEl>
                                          <p:spTgt spid="471043">
                                            <p:txEl>
                                              <p:pRg st="10" end="10"/>
                                            </p:txEl>
                                          </p:spTgt>
                                        </p:tgtEl>
                                      </p:cBhvr>
                                    </p:animEffect>
                                  </p:childTnLst>
                                </p:cTn>
                              </p:par>
                              <p:par>
                                <p:cTn id="35" presetID="3" presetClass="entr" presetSubtype="10" fill="hold" nodeType="withEffect">
                                  <p:stCondLst>
                                    <p:cond delay="0"/>
                                  </p:stCondLst>
                                  <p:childTnLst>
                                    <p:set>
                                      <p:cBhvr>
                                        <p:cTn id="36" dur="1" fill="hold">
                                          <p:stCondLst>
                                            <p:cond delay="0"/>
                                          </p:stCondLst>
                                        </p:cTn>
                                        <p:tgtEl>
                                          <p:spTgt spid="471043">
                                            <p:txEl>
                                              <p:pRg st="11" end="11"/>
                                            </p:txEl>
                                          </p:spTgt>
                                        </p:tgtEl>
                                        <p:attrNameLst>
                                          <p:attrName>style.visibility</p:attrName>
                                        </p:attrNameLst>
                                      </p:cBhvr>
                                      <p:to>
                                        <p:strVal val="visible"/>
                                      </p:to>
                                    </p:set>
                                    <p:animEffect transition="in" filter="blinds(horizontal)">
                                      <p:cBhvr>
                                        <p:cTn id="37" dur="1000"/>
                                        <p:tgtEl>
                                          <p:spTgt spid="471043">
                                            <p:txEl>
                                              <p:pRg st="11" end="11"/>
                                            </p:txEl>
                                          </p:spTgt>
                                        </p:tgtEl>
                                      </p:cBhvr>
                                    </p:animEffect>
                                  </p:childTnLst>
                                </p:cTn>
                              </p:par>
                              <p:par>
                                <p:cTn id="38" presetID="3" presetClass="entr" presetSubtype="10" fill="hold" nodeType="withEffect">
                                  <p:stCondLst>
                                    <p:cond delay="0"/>
                                  </p:stCondLst>
                                  <p:childTnLst>
                                    <p:set>
                                      <p:cBhvr>
                                        <p:cTn id="39" dur="1" fill="hold">
                                          <p:stCondLst>
                                            <p:cond delay="0"/>
                                          </p:stCondLst>
                                        </p:cTn>
                                        <p:tgtEl>
                                          <p:spTgt spid="471043">
                                            <p:txEl>
                                              <p:pRg st="12" end="12"/>
                                            </p:txEl>
                                          </p:spTgt>
                                        </p:tgtEl>
                                        <p:attrNameLst>
                                          <p:attrName>style.visibility</p:attrName>
                                        </p:attrNameLst>
                                      </p:cBhvr>
                                      <p:to>
                                        <p:strVal val="visible"/>
                                      </p:to>
                                    </p:set>
                                    <p:animEffect transition="in" filter="blinds(horizontal)">
                                      <p:cBhvr>
                                        <p:cTn id="40" dur="1000"/>
                                        <p:tgtEl>
                                          <p:spTgt spid="47104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Rot="1" noChangeArrowheads="1"/>
          </p:cNvSpPr>
          <p:nvPr>
            <p:ph type="title"/>
          </p:nvPr>
        </p:nvSpPr>
        <p:spPr/>
        <p:txBody>
          <a:bodyPr/>
          <a:lstStyle/>
          <a:p>
            <a:r>
              <a:rPr lang="en-US" sz="4000" b="1" dirty="0" smtClean="0">
                <a:effectLst/>
              </a:rPr>
              <a:t>Pilot Monitoring Tasks and Duties</a:t>
            </a:r>
            <a:endParaRPr lang="en-US" sz="4000" dirty="0"/>
          </a:p>
        </p:txBody>
      </p:sp>
      <p:sp>
        <p:nvSpPr>
          <p:cNvPr id="471043" name="Rectangle 3"/>
          <p:cNvSpPr>
            <a:spLocks noGrp="1" noRot="1" noChangeArrowheads="1"/>
          </p:cNvSpPr>
          <p:nvPr>
            <p:ph type="body" idx="1"/>
          </p:nvPr>
        </p:nvSpPr>
        <p:spPr/>
        <p:txBody>
          <a:bodyPr/>
          <a:lstStyle/>
          <a:p>
            <a:pPr>
              <a:lnSpc>
                <a:spcPct val="80000"/>
              </a:lnSpc>
            </a:pPr>
            <a:r>
              <a:rPr lang="en-US" sz="2400" dirty="0" smtClean="0"/>
              <a:t>From a manufacturer’s perspective, the PM is an integral part of the operation, which is not reflected in the current operator and regulatory requirements for training. </a:t>
            </a:r>
          </a:p>
          <a:p>
            <a:pPr>
              <a:lnSpc>
                <a:spcPct val="80000"/>
              </a:lnSpc>
            </a:pPr>
            <a:endParaRPr lang="en-US" sz="2400" dirty="0" smtClean="0"/>
          </a:p>
          <a:p>
            <a:pPr>
              <a:lnSpc>
                <a:spcPct val="80000"/>
              </a:lnSpc>
            </a:pPr>
            <a:r>
              <a:rPr lang="en-US" sz="2400" dirty="0" smtClean="0"/>
              <a:t>To disagree with previous speakers, who only seem to identify the role of the PM as very important in Non Normal situations, it should be stressed that proper monitoring habits should be created and maintained in Normal Operations, and then carried over. </a:t>
            </a:r>
          </a:p>
          <a:p>
            <a:pPr>
              <a:lnSpc>
                <a:spcPct val="80000"/>
              </a:lnSpc>
            </a:pPr>
            <a:endParaRPr lang="en-US" sz="2400" dirty="0" smtClean="0"/>
          </a:p>
          <a:p>
            <a:pPr>
              <a:lnSpc>
                <a:spcPct val="80000"/>
              </a:lnSpc>
            </a:pPr>
            <a:r>
              <a:rPr lang="en-US" sz="2400" dirty="0" smtClean="0"/>
              <a:t>In addition, monitoring in itself is not sufficient, intervention strategies need to be developed.</a:t>
            </a:r>
          </a:p>
          <a:p>
            <a:pPr>
              <a:lnSpc>
                <a:spcPct val="80000"/>
              </a:lnSpc>
            </a:pPr>
            <a:endParaRPr lang="en-US" sz="2400" b="1" dirty="0" smtClean="0"/>
          </a:p>
          <a:p>
            <a:pPr>
              <a:lnSpc>
                <a:spcPct val="80000"/>
              </a:lnSpc>
              <a:buNone/>
            </a:pPr>
            <a:endParaRPr 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1043">
                                            <p:txEl>
                                              <p:pRg st="0" end="0"/>
                                            </p:txEl>
                                          </p:spTgt>
                                        </p:tgtEl>
                                        <p:attrNameLst>
                                          <p:attrName>style.visibility</p:attrName>
                                        </p:attrNameLst>
                                      </p:cBhvr>
                                      <p:to>
                                        <p:strVal val="visible"/>
                                      </p:to>
                                    </p:set>
                                    <p:animEffect transition="in" filter="blinds(horizontal)">
                                      <p:cBhvr>
                                        <p:cTn id="7" dur="500"/>
                                        <p:tgtEl>
                                          <p:spTgt spid="4710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71043">
                                            <p:txEl>
                                              <p:pRg st="2" end="2"/>
                                            </p:txEl>
                                          </p:spTgt>
                                        </p:tgtEl>
                                        <p:attrNameLst>
                                          <p:attrName>style.visibility</p:attrName>
                                        </p:attrNameLst>
                                      </p:cBhvr>
                                      <p:to>
                                        <p:strVal val="visible"/>
                                      </p:to>
                                    </p:set>
                                    <p:animEffect transition="in" filter="blinds(horizontal)">
                                      <p:cBhvr>
                                        <p:cTn id="12" dur="500"/>
                                        <p:tgtEl>
                                          <p:spTgt spid="47104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71043">
                                            <p:txEl>
                                              <p:pRg st="4" end="4"/>
                                            </p:txEl>
                                          </p:spTgt>
                                        </p:tgtEl>
                                        <p:attrNameLst>
                                          <p:attrName>style.visibility</p:attrName>
                                        </p:attrNameLst>
                                      </p:cBhvr>
                                      <p:to>
                                        <p:strVal val="visible"/>
                                      </p:to>
                                    </p:set>
                                    <p:animEffect transition="in" filter="blinds(horizontal)">
                                      <p:cBhvr>
                                        <p:cTn id="17" dur="500"/>
                                        <p:tgtEl>
                                          <p:spTgt spid="4710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4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Rot="1" noChangeArrowheads="1"/>
          </p:cNvSpPr>
          <p:nvPr>
            <p:ph type="title"/>
          </p:nvPr>
        </p:nvSpPr>
        <p:spPr/>
        <p:txBody>
          <a:bodyPr/>
          <a:lstStyle/>
          <a:p>
            <a:r>
              <a:rPr lang="en-US" sz="4000" b="1" dirty="0" smtClean="0">
                <a:effectLst/>
              </a:rPr>
              <a:t>Pilot Monitoring Tasks and Duties</a:t>
            </a:r>
            <a:endParaRPr lang="en-US" sz="4000" dirty="0"/>
          </a:p>
        </p:txBody>
      </p:sp>
      <p:sp>
        <p:nvSpPr>
          <p:cNvPr id="471043" name="Rectangle 3"/>
          <p:cNvSpPr>
            <a:spLocks noGrp="1" noRot="1" noChangeArrowheads="1"/>
          </p:cNvSpPr>
          <p:nvPr>
            <p:ph type="body" idx="1"/>
          </p:nvPr>
        </p:nvSpPr>
        <p:spPr/>
        <p:txBody>
          <a:bodyPr/>
          <a:lstStyle/>
          <a:p>
            <a:pPr>
              <a:lnSpc>
                <a:spcPct val="80000"/>
              </a:lnSpc>
            </a:pPr>
            <a:r>
              <a:rPr lang="en-US" sz="2400" b="1" dirty="0" smtClean="0"/>
              <a:t>Areas of Responsibility</a:t>
            </a:r>
          </a:p>
          <a:p>
            <a:pPr>
              <a:lnSpc>
                <a:spcPct val="80000"/>
              </a:lnSpc>
            </a:pPr>
            <a:endParaRPr lang="en-US" sz="2400" b="1" dirty="0" smtClean="0"/>
          </a:p>
          <a:p>
            <a:pPr lvl="1">
              <a:lnSpc>
                <a:spcPct val="80000"/>
              </a:lnSpc>
            </a:pPr>
            <a:r>
              <a:rPr lang="en-US" sz="2000" dirty="0" smtClean="0"/>
              <a:t>Tasks are identified by role (rather: seating position and rank) when the airplane is stationary, but when the airplane is in motion, roles are identified by Pilot Flying and Pilot Monitoring responsibilities.</a:t>
            </a:r>
          </a:p>
          <a:p>
            <a:pPr lvl="1">
              <a:lnSpc>
                <a:spcPct val="80000"/>
              </a:lnSpc>
            </a:pPr>
            <a:endParaRPr lang="en-US" sz="2000" dirty="0" smtClean="0"/>
          </a:p>
          <a:p>
            <a:pPr lvl="1">
              <a:lnSpc>
                <a:spcPct val="80000"/>
              </a:lnSpc>
            </a:pPr>
            <a:r>
              <a:rPr lang="en-US" sz="2000" dirty="0" smtClean="0"/>
              <a:t>Tasks are routinely performed by each pilot as part of their normal routines, and understanding of both Pilot Flying and Pilot Monitoring tasks is therefore created. Understanding is the basis of knowledge needed to properly perform any task.</a:t>
            </a:r>
          </a:p>
          <a:p>
            <a:pPr lvl="1">
              <a:lnSpc>
                <a:spcPct val="80000"/>
              </a:lnSpc>
            </a:pPr>
            <a:endParaRPr lang="en-US" sz="2000" dirty="0" smtClean="0"/>
          </a:p>
          <a:p>
            <a:pPr lvl="1">
              <a:lnSpc>
                <a:spcPct val="80000"/>
              </a:lnSpc>
            </a:pPr>
            <a:r>
              <a:rPr lang="en-US" sz="2000" dirty="0" smtClean="0"/>
              <a:t>Checklist instructions identify what pilot initiates a Procedure or Checklist</a:t>
            </a:r>
            <a:endParaRPr lang="en-US" sz="1000" dirty="0" smtClean="0"/>
          </a:p>
          <a:p>
            <a:pPr>
              <a:lnSpc>
                <a:spcPct val="80000"/>
              </a:lnSpc>
            </a:pPr>
            <a:endParaRPr lang="en-US" sz="2400" b="1" dirty="0" smtClean="0"/>
          </a:p>
          <a:p>
            <a:pPr>
              <a:lnSpc>
                <a:spcPct val="80000"/>
              </a:lnSpc>
              <a:buNone/>
            </a:pPr>
            <a:endParaRPr 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1043">
                                            <p:txEl>
                                              <p:pRg st="0" end="0"/>
                                            </p:txEl>
                                          </p:spTgt>
                                        </p:tgtEl>
                                        <p:attrNameLst>
                                          <p:attrName>style.visibility</p:attrName>
                                        </p:attrNameLst>
                                      </p:cBhvr>
                                      <p:to>
                                        <p:strVal val="visible"/>
                                      </p:to>
                                    </p:set>
                                    <p:animEffect transition="in" filter="blinds(horizontal)">
                                      <p:cBhvr>
                                        <p:cTn id="7" dur="500"/>
                                        <p:tgtEl>
                                          <p:spTgt spid="471043">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71043">
                                            <p:txEl>
                                              <p:pRg st="2" end="2"/>
                                            </p:txEl>
                                          </p:spTgt>
                                        </p:tgtEl>
                                        <p:attrNameLst>
                                          <p:attrName>style.visibility</p:attrName>
                                        </p:attrNameLst>
                                      </p:cBhvr>
                                      <p:to>
                                        <p:strVal val="visible"/>
                                      </p:to>
                                    </p:set>
                                    <p:animEffect transition="in" filter="blinds(horizontal)">
                                      <p:cBhvr>
                                        <p:cTn id="11" dur="1000"/>
                                        <p:tgtEl>
                                          <p:spTgt spid="471043">
                                            <p:txEl>
                                              <p:pRg st="2" end="2"/>
                                            </p:txEl>
                                          </p:spTgt>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471043">
                                            <p:txEl>
                                              <p:pRg st="4" end="4"/>
                                            </p:txEl>
                                          </p:spTgt>
                                        </p:tgtEl>
                                        <p:attrNameLst>
                                          <p:attrName>style.visibility</p:attrName>
                                        </p:attrNameLst>
                                      </p:cBhvr>
                                      <p:to>
                                        <p:strVal val="visible"/>
                                      </p:to>
                                    </p:set>
                                    <p:animEffect transition="in" filter="blinds(horizontal)">
                                      <p:cBhvr>
                                        <p:cTn id="14" dur="1000"/>
                                        <p:tgtEl>
                                          <p:spTgt spid="471043">
                                            <p:txEl>
                                              <p:pRg st="4" end="4"/>
                                            </p:txEl>
                                          </p:spTgt>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471043">
                                            <p:txEl>
                                              <p:pRg st="6" end="6"/>
                                            </p:txEl>
                                          </p:spTgt>
                                        </p:tgtEl>
                                        <p:attrNameLst>
                                          <p:attrName>style.visibility</p:attrName>
                                        </p:attrNameLst>
                                      </p:cBhvr>
                                      <p:to>
                                        <p:strVal val="visible"/>
                                      </p:to>
                                    </p:set>
                                    <p:animEffect transition="in" filter="blinds(horizontal)">
                                      <p:cBhvr>
                                        <p:cTn id="17" dur="1000"/>
                                        <p:tgtEl>
                                          <p:spTgt spid="4710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4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Rot="1" noChangeArrowheads="1"/>
          </p:cNvSpPr>
          <p:nvPr>
            <p:ph type="title"/>
          </p:nvPr>
        </p:nvSpPr>
        <p:spPr/>
        <p:txBody>
          <a:bodyPr/>
          <a:lstStyle/>
          <a:p>
            <a:pPr>
              <a:lnSpc>
                <a:spcPct val="80000"/>
              </a:lnSpc>
            </a:pPr>
            <a:r>
              <a:rPr lang="en-US" sz="4000" b="1" dirty="0" smtClean="0"/>
              <a:t>Active versus Passive Monitoring</a:t>
            </a:r>
          </a:p>
        </p:txBody>
      </p:sp>
      <p:sp>
        <p:nvSpPr>
          <p:cNvPr id="471043" name="Rectangle 3"/>
          <p:cNvSpPr>
            <a:spLocks noGrp="1" noRot="1" noChangeArrowheads="1"/>
          </p:cNvSpPr>
          <p:nvPr>
            <p:ph type="body" idx="1"/>
          </p:nvPr>
        </p:nvSpPr>
        <p:spPr/>
        <p:txBody>
          <a:bodyPr/>
          <a:lstStyle/>
          <a:p>
            <a:pPr>
              <a:lnSpc>
                <a:spcPct val="80000"/>
              </a:lnSpc>
            </a:pPr>
            <a:r>
              <a:rPr lang="en-US" sz="2400" dirty="0" smtClean="0"/>
              <a:t>Through ICAO LOCART testimony, we learned that passive monitoring (exceedance call-outs, no or limited interaction and acceptance of information) has led to or exacerbated events. A proposal to ICAO is to enhance the task of PM and to improve training, and OEM’s coordinated on adding specific PM actions.</a:t>
            </a:r>
          </a:p>
          <a:p>
            <a:pPr>
              <a:lnSpc>
                <a:spcPct val="80000"/>
              </a:lnSpc>
            </a:pPr>
            <a:endParaRPr lang="en-US" sz="2400" dirty="0" smtClean="0"/>
          </a:p>
          <a:p>
            <a:pPr>
              <a:lnSpc>
                <a:spcPct val="80000"/>
              </a:lnSpc>
            </a:pPr>
            <a:r>
              <a:rPr lang="en-US" sz="2400" dirty="0" smtClean="0"/>
              <a:t>LOCART proposal to standardize actions to prevent and recover from upsets are crew based, not skill based</a:t>
            </a:r>
          </a:p>
          <a:p>
            <a:pPr>
              <a:lnSpc>
                <a:spcPct val="80000"/>
              </a:lnSpc>
            </a:pPr>
            <a:endParaRPr lang="en-US" sz="2400" dirty="0" smtClean="0"/>
          </a:p>
          <a:p>
            <a:pPr>
              <a:lnSpc>
                <a:spcPct val="80000"/>
              </a:lnSpc>
              <a:buNone/>
            </a:pPr>
            <a:endParaRPr 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1043">
                                            <p:txEl>
                                              <p:pRg st="0" end="0"/>
                                            </p:txEl>
                                          </p:spTgt>
                                        </p:tgtEl>
                                        <p:attrNameLst>
                                          <p:attrName>style.visibility</p:attrName>
                                        </p:attrNameLst>
                                      </p:cBhvr>
                                      <p:to>
                                        <p:strVal val="visible"/>
                                      </p:to>
                                    </p:set>
                                    <p:animEffect transition="in" filter="blinds(horizontal)">
                                      <p:cBhvr>
                                        <p:cTn id="7" dur="500"/>
                                        <p:tgtEl>
                                          <p:spTgt spid="4710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71043">
                                            <p:txEl>
                                              <p:pRg st="2" end="2"/>
                                            </p:txEl>
                                          </p:spTgt>
                                        </p:tgtEl>
                                        <p:attrNameLst>
                                          <p:attrName>style.visibility</p:attrName>
                                        </p:attrNameLst>
                                      </p:cBhvr>
                                      <p:to>
                                        <p:strVal val="visible"/>
                                      </p:to>
                                    </p:set>
                                    <p:animEffect transition="in" filter="blinds(horizontal)">
                                      <p:cBhvr>
                                        <p:cTn id="12" dur="500"/>
                                        <p:tgtEl>
                                          <p:spTgt spid="4710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4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Rot="1" noChangeArrowheads="1"/>
          </p:cNvSpPr>
          <p:nvPr>
            <p:ph type="title"/>
          </p:nvPr>
        </p:nvSpPr>
        <p:spPr/>
        <p:txBody>
          <a:bodyPr/>
          <a:lstStyle/>
          <a:p>
            <a:pPr>
              <a:lnSpc>
                <a:spcPct val="80000"/>
              </a:lnSpc>
            </a:pPr>
            <a:r>
              <a:rPr lang="en-US" sz="4000" b="1" dirty="0" smtClean="0"/>
              <a:t>Active versus Passive Monitoring</a:t>
            </a:r>
          </a:p>
        </p:txBody>
      </p:sp>
      <p:sp>
        <p:nvSpPr>
          <p:cNvPr id="471043" name="Rectangle 3"/>
          <p:cNvSpPr>
            <a:spLocks noGrp="1" noRot="1" noChangeArrowheads="1"/>
          </p:cNvSpPr>
          <p:nvPr>
            <p:ph type="body" idx="1"/>
          </p:nvPr>
        </p:nvSpPr>
        <p:spPr>
          <a:xfrm>
            <a:off x="301625" y="1371600"/>
            <a:ext cx="8540750" cy="4727575"/>
          </a:xfrm>
        </p:spPr>
        <p:txBody>
          <a:bodyPr/>
          <a:lstStyle/>
          <a:p>
            <a:pPr>
              <a:lnSpc>
                <a:spcPct val="80000"/>
              </a:lnSpc>
              <a:buNone/>
            </a:pPr>
            <a:endParaRPr lang="en-US" sz="2400" dirty="0" smtClean="0"/>
          </a:p>
          <a:p>
            <a:pPr>
              <a:lnSpc>
                <a:spcPct val="80000"/>
              </a:lnSpc>
            </a:pPr>
            <a:r>
              <a:rPr lang="en-US" sz="2400" dirty="0" smtClean="0"/>
              <a:t>We have seen many accidents where the airplane was monitored all the way to the impact site. Looking at the wrong thing is not monitoring. It becomes monitoring when priorities are set, and appropriate action is taken. </a:t>
            </a:r>
          </a:p>
          <a:p>
            <a:pPr>
              <a:lnSpc>
                <a:spcPct val="80000"/>
              </a:lnSpc>
            </a:pPr>
            <a:endParaRPr lang="en-US" sz="2400" dirty="0" smtClean="0"/>
          </a:p>
          <a:p>
            <a:pPr lvl="1">
              <a:lnSpc>
                <a:spcPct val="80000"/>
              </a:lnSpc>
            </a:pPr>
            <a:r>
              <a:rPr lang="en-US" sz="2000" dirty="0" smtClean="0"/>
              <a:t>Therefore, the simple conclusion must be:</a:t>
            </a:r>
          </a:p>
          <a:p>
            <a:pPr lvl="1">
              <a:lnSpc>
                <a:spcPct val="80000"/>
              </a:lnSpc>
            </a:pPr>
            <a:endParaRPr lang="en-US" sz="2000" dirty="0" smtClean="0"/>
          </a:p>
          <a:p>
            <a:pPr algn="ctr">
              <a:lnSpc>
                <a:spcPct val="80000"/>
              </a:lnSpc>
              <a:buNone/>
            </a:pPr>
            <a:r>
              <a:rPr lang="en-US" sz="4400" dirty="0" smtClean="0"/>
              <a:t>Just monitoring is not sufficient!!!</a:t>
            </a:r>
          </a:p>
          <a:p>
            <a:pPr algn="ctr">
              <a:lnSpc>
                <a:spcPct val="80000"/>
              </a:lnSpc>
              <a:buNone/>
            </a:pPr>
            <a:endParaRPr lang="en-US" sz="2400" dirty="0" smtClean="0"/>
          </a:p>
          <a:p>
            <a:pPr algn="ctr">
              <a:lnSpc>
                <a:spcPct val="80000"/>
              </a:lnSpc>
            </a:pPr>
            <a:r>
              <a:rPr lang="en-US" sz="2400" dirty="0" smtClean="0"/>
              <a:t>We need to create a link between the monitoring task and the actions that result from it. Active monitoring prevents safety risks.</a:t>
            </a:r>
            <a:endParaRPr lang="en-US" sz="2400" dirty="0"/>
          </a:p>
          <a:p>
            <a:pPr>
              <a:lnSpc>
                <a:spcPct val="80000"/>
              </a:lnSpc>
              <a:buNone/>
            </a:pPr>
            <a:endParaRPr 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1043">
                                            <p:txEl>
                                              <p:pRg st="1" end="1"/>
                                            </p:txEl>
                                          </p:spTgt>
                                        </p:tgtEl>
                                        <p:attrNameLst>
                                          <p:attrName>style.visibility</p:attrName>
                                        </p:attrNameLst>
                                      </p:cBhvr>
                                      <p:to>
                                        <p:strVal val="visible"/>
                                      </p:to>
                                    </p:set>
                                    <p:animEffect transition="in" filter="blinds(horizontal)">
                                      <p:cBhvr>
                                        <p:cTn id="7" dur="500"/>
                                        <p:tgtEl>
                                          <p:spTgt spid="471043">
                                            <p:txEl>
                                              <p:pRg st="1" end="1"/>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71043">
                                            <p:txEl>
                                              <p:pRg st="3" end="3"/>
                                            </p:txEl>
                                          </p:spTgt>
                                        </p:tgtEl>
                                        <p:attrNameLst>
                                          <p:attrName>style.visibility</p:attrName>
                                        </p:attrNameLst>
                                      </p:cBhvr>
                                      <p:to>
                                        <p:strVal val="visible"/>
                                      </p:to>
                                    </p:set>
                                    <p:animEffect transition="in" filter="blinds(horizontal)">
                                      <p:cBhvr>
                                        <p:cTn id="11" dur="1000"/>
                                        <p:tgtEl>
                                          <p:spTgt spid="471043">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471043">
                                            <p:txEl>
                                              <p:pRg st="5" end="5"/>
                                            </p:txEl>
                                          </p:spTgt>
                                        </p:tgtEl>
                                        <p:attrNameLst>
                                          <p:attrName>style.visibility</p:attrName>
                                        </p:attrNameLst>
                                      </p:cBhvr>
                                      <p:to>
                                        <p:strVal val="visible"/>
                                      </p:to>
                                    </p:set>
                                    <p:animEffect transition="in" filter="blinds(horizontal)">
                                      <p:cBhvr>
                                        <p:cTn id="16" dur="500"/>
                                        <p:tgtEl>
                                          <p:spTgt spid="47104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471043">
                                            <p:txEl>
                                              <p:pRg st="7" end="7"/>
                                            </p:txEl>
                                          </p:spTgt>
                                        </p:tgtEl>
                                        <p:attrNameLst>
                                          <p:attrName>style.visibility</p:attrName>
                                        </p:attrNameLst>
                                      </p:cBhvr>
                                      <p:to>
                                        <p:strVal val="visible"/>
                                      </p:to>
                                    </p:set>
                                    <p:animEffect transition="in" filter="blinds(horizontal)">
                                      <p:cBhvr>
                                        <p:cTn id="21" dur="500"/>
                                        <p:tgtEl>
                                          <p:spTgt spid="4710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4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Rot="1" noChangeArrowheads="1"/>
          </p:cNvSpPr>
          <p:nvPr>
            <p:ph type="title"/>
          </p:nvPr>
        </p:nvSpPr>
        <p:spPr/>
        <p:txBody>
          <a:bodyPr/>
          <a:lstStyle/>
          <a:p>
            <a:pPr>
              <a:lnSpc>
                <a:spcPct val="80000"/>
              </a:lnSpc>
            </a:pPr>
            <a:r>
              <a:rPr lang="en-US" sz="4000" b="1" dirty="0" smtClean="0"/>
              <a:t>How are we doing???</a:t>
            </a:r>
          </a:p>
        </p:txBody>
      </p:sp>
      <p:sp>
        <p:nvSpPr>
          <p:cNvPr id="471043" name="Rectangle 3"/>
          <p:cNvSpPr>
            <a:spLocks noGrp="1" noRot="1" noChangeArrowheads="1"/>
          </p:cNvSpPr>
          <p:nvPr>
            <p:ph type="body" idx="1"/>
          </p:nvPr>
        </p:nvSpPr>
        <p:spPr>
          <a:xfrm>
            <a:off x="301625" y="1371600"/>
            <a:ext cx="8540750" cy="4727575"/>
          </a:xfrm>
        </p:spPr>
        <p:txBody>
          <a:bodyPr/>
          <a:lstStyle/>
          <a:p>
            <a:pPr>
              <a:lnSpc>
                <a:spcPct val="80000"/>
              </a:lnSpc>
              <a:buNone/>
            </a:pPr>
            <a:endParaRPr lang="en-US" sz="2400" dirty="0" smtClean="0"/>
          </a:p>
          <a:p>
            <a:pPr>
              <a:lnSpc>
                <a:spcPct val="80000"/>
              </a:lnSpc>
            </a:pPr>
            <a:r>
              <a:rPr lang="en-US" sz="2400" dirty="0" smtClean="0"/>
              <a:t>I have been missing the discussion on cultural background and cockpit hierarchy: </a:t>
            </a:r>
          </a:p>
          <a:p>
            <a:pPr>
              <a:lnSpc>
                <a:spcPct val="80000"/>
              </a:lnSpc>
            </a:pPr>
            <a:endParaRPr lang="en-US" sz="2400" dirty="0" smtClean="0"/>
          </a:p>
          <a:p>
            <a:pPr lvl="1">
              <a:lnSpc>
                <a:spcPct val="80000"/>
              </a:lnSpc>
            </a:pPr>
            <a:r>
              <a:rPr lang="en-US" sz="2000" dirty="0" smtClean="0"/>
              <a:t>many accidents have happened with a senior pilot (Chief Pilot, Instructor/Examiner, former Generals, etc.) as PF, with young or inexperienced FO's unwilling or unable to get their message across. </a:t>
            </a:r>
          </a:p>
          <a:p>
            <a:pPr>
              <a:lnSpc>
                <a:spcPct val="80000"/>
              </a:lnSpc>
            </a:pPr>
            <a:endParaRPr lang="en-US" sz="2400" dirty="0" smtClean="0"/>
          </a:p>
          <a:p>
            <a:pPr lvl="1">
              <a:lnSpc>
                <a:spcPct val="80000"/>
              </a:lnSpc>
            </a:pPr>
            <a:r>
              <a:rPr lang="en-US" sz="2000" dirty="0" smtClean="0"/>
              <a:t>Others have shown "2 PM's" on the Flight deck. </a:t>
            </a:r>
          </a:p>
          <a:p>
            <a:pPr>
              <a:lnSpc>
                <a:spcPct val="80000"/>
              </a:lnSpc>
            </a:pPr>
            <a:endParaRPr lang="en-US" sz="2400" dirty="0" smtClean="0"/>
          </a:p>
          <a:p>
            <a:pPr algn="ctr">
              <a:lnSpc>
                <a:spcPct val="80000"/>
              </a:lnSpc>
              <a:buNone/>
            </a:pPr>
            <a:r>
              <a:rPr lang="en-US" sz="4000" dirty="0" smtClean="0"/>
              <a:t>Are we doing as well with CRM as we think we are, or are we paying lip service?</a:t>
            </a:r>
            <a:endParaRPr lang="en-US" sz="4000" dirty="0"/>
          </a:p>
          <a:p>
            <a:pPr>
              <a:lnSpc>
                <a:spcPct val="80000"/>
              </a:lnSpc>
              <a:buNone/>
            </a:pPr>
            <a:endParaRPr 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1043">
                                            <p:txEl>
                                              <p:pRg st="1" end="1"/>
                                            </p:txEl>
                                          </p:spTgt>
                                        </p:tgtEl>
                                        <p:attrNameLst>
                                          <p:attrName>style.visibility</p:attrName>
                                        </p:attrNameLst>
                                      </p:cBhvr>
                                      <p:to>
                                        <p:strVal val="visible"/>
                                      </p:to>
                                    </p:set>
                                    <p:animEffect transition="in" filter="blinds(horizontal)">
                                      <p:cBhvr>
                                        <p:cTn id="7" dur="500"/>
                                        <p:tgtEl>
                                          <p:spTgt spid="471043">
                                            <p:txEl>
                                              <p:pRg st="1" end="1"/>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71043">
                                            <p:txEl>
                                              <p:pRg st="3" end="3"/>
                                            </p:txEl>
                                          </p:spTgt>
                                        </p:tgtEl>
                                        <p:attrNameLst>
                                          <p:attrName>style.visibility</p:attrName>
                                        </p:attrNameLst>
                                      </p:cBhvr>
                                      <p:to>
                                        <p:strVal val="visible"/>
                                      </p:to>
                                    </p:set>
                                    <p:animEffect transition="in" filter="blinds(horizontal)">
                                      <p:cBhvr>
                                        <p:cTn id="11" dur="1000"/>
                                        <p:tgtEl>
                                          <p:spTgt spid="471043">
                                            <p:txEl>
                                              <p:pRg st="3" end="3"/>
                                            </p:txEl>
                                          </p:spTgt>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471043">
                                            <p:txEl>
                                              <p:pRg st="5" end="5"/>
                                            </p:txEl>
                                          </p:spTgt>
                                        </p:tgtEl>
                                        <p:attrNameLst>
                                          <p:attrName>style.visibility</p:attrName>
                                        </p:attrNameLst>
                                      </p:cBhvr>
                                      <p:to>
                                        <p:strVal val="visible"/>
                                      </p:to>
                                    </p:set>
                                    <p:animEffect transition="in" filter="blinds(horizontal)">
                                      <p:cBhvr>
                                        <p:cTn id="14" dur="1000"/>
                                        <p:tgtEl>
                                          <p:spTgt spid="471043">
                                            <p:txEl>
                                              <p:pRg st="5" end="5"/>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471043">
                                            <p:txEl>
                                              <p:pRg st="7" end="7"/>
                                            </p:txEl>
                                          </p:spTgt>
                                        </p:tgtEl>
                                        <p:attrNameLst>
                                          <p:attrName>style.visibility</p:attrName>
                                        </p:attrNameLst>
                                      </p:cBhvr>
                                      <p:to>
                                        <p:strVal val="visible"/>
                                      </p:to>
                                    </p:set>
                                    <p:animEffect transition="in" filter="blinds(horizontal)">
                                      <p:cBhvr>
                                        <p:cTn id="19" dur="500"/>
                                        <p:tgtEl>
                                          <p:spTgt spid="4710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4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Agenda</a:t>
            </a:r>
            <a:endParaRPr lang="en-US" sz="4000" dirty="0"/>
          </a:p>
        </p:txBody>
      </p:sp>
      <p:sp>
        <p:nvSpPr>
          <p:cNvPr id="3" name="Content Placeholder 2"/>
          <p:cNvSpPr>
            <a:spLocks noGrp="1"/>
          </p:cNvSpPr>
          <p:nvPr>
            <p:ph idx="1"/>
          </p:nvPr>
        </p:nvSpPr>
        <p:spPr/>
        <p:txBody>
          <a:bodyPr/>
          <a:lstStyle/>
          <a:p>
            <a:r>
              <a:rPr lang="en-US" sz="3600" dirty="0" smtClean="0"/>
              <a:t>Pilot Monitoring</a:t>
            </a:r>
          </a:p>
          <a:p>
            <a:endParaRPr lang="en-US" sz="3600" dirty="0" smtClean="0"/>
          </a:p>
          <a:p>
            <a:r>
              <a:rPr lang="en-US" sz="3600" dirty="0" smtClean="0"/>
              <a:t>Tasks and Duties</a:t>
            </a:r>
          </a:p>
          <a:p>
            <a:endParaRPr lang="en-US" sz="3600" dirty="0" smtClean="0"/>
          </a:p>
          <a:p>
            <a:r>
              <a:rPr lang="en-US" sz="3600" dirty="0" smtClean="0">
                <a:solidFill>
                  <a:srgbClr val="FFFF00"/>
                </a:solidFill>
              </a:rPr>
              <a:t>Training</a:t>
            </a:r>
          </a:p>
          <a:p>
            <a:endParaRPr lang="en-US" sz="3600" dirty="0" smtClean="0"/>
          </a:p>
          <a:p>
            <a:r>
              <a:rPr lang="en-US" sz="3600" dirty="0" smtClean="0"/>
              <a:t>Regulatory Framework</a:t>
            </a:r>
            <a:endParaRPr lang="en-US" dirty="0" smtClean="0"/>
          </a:p>
          <a:p>
            <a:pPr>
              <a:buNone/>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ox(in)">
                                      <p:cBhvr>
                                        <p:cTn id="11" dur="500"/>
                                        <p:tgtEl>
                                          <p:spTgt spid="3">
                                            <p:txEl>
                                              <p:pRg st="2" end="2"/>
                                            </p:txEl>
                                          </p:spTgt>
                                        </p:tgtEl>
                                      </p:cBhvr>
                                    </p:animEffect>
                                  </p:childTnLst>
                                </p:cTn>
                              </p:par>
                            </p:childTnLst>
                          </p:cTn>
                        </p:par>
                        <p:par>
                          <p:cTn id="12" fill="hold">
                            <p:stCondLst>
                              <p:cond delay="1000"/>
                            </p:stCondLst>
                            <p:childTnLst>
                              <p:par>
                                <p:cTn id="13" presetID="4" presetClass="entr" presetSubtype="16" fill="hold" nodeType="after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ox(in)">
                                      <p:cBhvr>
                                        <p:cTn id="15" dur="500"/>
                                        <p:tgtEl>
                                          <p:spTgt spid="3">
                                            <p:txEl>
                                              <p:pRg st="4" end="4"/>
                                            </p:txEl>
                                          </p:spTgt>
                                        </p:tgtEl>
                                      </p:cBhvr>
                                    </p:animEffect>
                                  </p:childTnLst>
                                </p:cTn>
                              </p:par>
                            </p:childTnLst>
                          </p:cTn>
                        </p:par>
                        <p:par>
                          <p:cTn id="16" fill="hold">
                            <p:stCondLst>
                              <p:cond delay="1500"/>
                            </p:stCondLst>
                            <p:childTnLst>
                              <p:par>
                                <p:cTn id="17" presetID="4" presetClass="entr" presetSubtype="16" fill="hold" nodeType="after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box(in)">
                                      <p:cBhvr>
                                        <p:cTn id="19" dur="500"/>
                                        <p:tgtEl>
                                          <p:spTgt spid="3">
                                            <p:txEl>
                                              <p:pRg st="6" end="6"/>
                                            </p:txEl>
                                          </p:spTgt>
                                        </p:tgtEl>
                                      </p:cBhvr>
                                    </p:animEffect>
                                  </p:childTnLst>
                                </p:cTn>
                              </p:par>
                            </p:childTnLst>
                          </p:cTn>
                        </p:par>
                        <p:par>
                          <p:cTn id="20" fill="hold">
                            <p:stCondLst>
                              <p:cond delay="2000"/>
                            </p:stCondLst>
                            <p:childTnLst>
                              <p:par>
                                <p:cTn id="21" presetID="3" presetClass="exit" presetSubtype="10" fill="hold" grpId="0" nodeType="afterEffect">
                                  <p:stCondLst>
                                    <p:cond delay="0"/>
                                  </p:stCondLst>
                                  <p:childTnLst>
                                    <p:animEffect transition="out" filter="blinds(horizontal)">
                                      <p:cBhvr>
                                        <p:cTn id="22" dur="500"/>
                                        <p:tgtEl>
                                          <p:spTgt spid="3">
                                            <p:txEl>
                                              <p:pRg st="0" end="0"/>
                                            </p:txEl>
                                          </p:spTgt>
                                        </p:tgtEl>
                                      </p:cBhvr>
                                    </p:animEffect>
                                    <p:set>
                                      <p:cBhvr>
                                        <p:cTn id="23" dur="1" fill="hold">
                                          <p:stCondLst>
                                            <p:cond delay="499"/>
                                          </p:stCondLst>
                                        </p:cTn>
                                        <p:tgtEl>
                                          <p:spTgt spid="3">
                                            <p:txEl>
                                              <p:pRg st="0" end="0"/>
                                            </p:txEl>
                                          </p:spTgt>
                                        </p:tgtEl>
                                        <p:attrNameLst>
                                          <p:attrName>style.visibility</p:attrName>
                                        </p:attrNameLst>
                                      </p:cBhvr>
                                      <p:to>
                                        <p:strVal val="hidden"/>
                                      </p:to>
                                    </p:set>
                                  </p:childTnLst>
                                </p:cTn>
                              </p:par>
                              <p:par>
                                <p:cTn id="24" presetID="3" presetClass="exit" presetSubtype="10" fill="hold" grpId="0" nodeType="withEffect">
                                  <p:stCondLst>
                                    <p:cond delay="0"/>
                                  </p:stCondLst>
                                  <p:childTnLst>
                                    <p:animEffect transition="out" filter="blinds(horizontal)">
                                      <p:cBhvr>
                                        <p:cTn id="25" dur="500"/>
                                        <p:tgtEl>
                                          <p:spTgt spid="3">
                                            <p:txEl>
                                              <p:pRg st="2" end="2"/>
                                            </p:txEl>
                                          </p:spTgt>
                                        </p:tgtEl>
                                      </p:cBhvr>
                                    </p:animEffect>
                                    <p:set>
                                      <p:cBhvr>
                                        <p:cTn id="26" dur="1" fill="hold">
                                          <p:stCondLst>
                                            <p:cond delay="499"/>
                                          </p:stCondLst>
                                        </p:cTn>
                                        <p:tgtEl>
                                          <p:spTgt spid="3">
                                            <p:txEl>
                                              <p:pRg st="2" end="2"/>
                                            </p:txEl>
                                          </p:spTgt>
                                        </p:tgtEl>
                                        <p:attrNameLst>
                                          <p:attrName>style.visibility</p:attrName>
                                        </p:attrNameLst>
                                      </p:cBhvr>
                                      <p:to>
                                        <p:strVal val="hidden"/>
                                      </p:to>
                                    </p:set>
                                  </p:childTnLst>
                                </p:cTn>
                              </p:par>
                              <p:par>
                                <p:cTn id="27" presetID="3" presetClass="exit" presetSubtype="10" fill="hold" grpId="0" nodeType="withEffect">
                                  <p:stCondLst>
                                    <p:cond delay="0"/>
                                  </p:stCondLst>
                                  <p:childTnLst>
                                    <p:animEffect transition="out" filter="blinds(horizontal)">
                                      <p:cBhvr>
                                        <p:cTn id="28" dur="500"/>
                                        <p:tgtEl>
                                          <p:spTgt spid="3">
                                            <p:txEl>
                                              <p:pRg st="6" end="6"/>
                                            </p:txEl>
                                          </p:spTgt>
                                        </p:tgtEl>
                                      </p:cBhvr>
                                    </p:animEffect>
                                    <p:set>
                                      <p:cBhvr>
                                        <p:cTn id="29"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8754" name="Rectangle 2"/>
          <p:cNvSpPr>
            <a:spLocks noGrp="1" noRot="1" noChangeArrowheads="1"/>
          </p:cNvSpPr>
          <p:nvPr>
            <p:ph type="title"/>
          </p:nvPr>
        </p:nvSpPr>
        <p:spPr/>
        <p:txBody>
          <a:bodyPr/>
          <a:lstStyle/>
          <a:p>
            <a:r>
              <a:rPr lang="en-US" sz="4000" dirty="0" smtClean="0"/>
              <a:t>Pilot Monitoring Training</a:t>
            </a:r>
            <a:endParaRPr lang="en-US" sz="4000" dirty="0"/>
          </a:p>
        </p:txBody>
      </p:sp>
      <p:sp>
        <p:nvSpPr>
          <p:cNvPr id="458755" name="Rectangle 3"/>
          <p:cNvSpPr>
            <a:spLocks noGrp="1" noRot="1" noChangeArrowheads="1"/>
          </p:cNvSpPr>
          <p:nvPr>
            <p:ph type="body" idx="1"/>
          </p:nvPr>
        </p:nvSpPr>
        <p:spPr>
          <a:xfrm>
            <a:off x="301625" y="1371600"/>
            <a:ext cx="8540750" cy="4727575"/>
          </a:xfrm>
        </p:spPr>
        <p:txBody>
          <a:bodyPr/>
          <a:lstStyle/>
          <a:p>
            <a:pPr>
              <a:lnSpc>
                <a:spcPct val="80000"/>
              </a:lnSpc>
            </a:pPr>
            <a:r>
              <a:rPr lang="en-US" sz="2400" dirty="0" smtClean="0"/>
              <a:t>Training is focused on piloting skills, where the PM is used for exceedance protection. With complexity of airplanes higher, duties longer and distractions galore, the PM is an essential safety net, and should be trained as such. </a:t>
            </a:r>
          </a:p>
          <a:p>
            <a:pPr>
              <a:lnSpc>
                <a:spcPct val="80000"/>
              </a:lnSpc>
            </a:pPr>
            <a:endParaRPr lang="en-US" sz="2000" dirty="0" smtClean="0"/>
          </a:p>
          <a:p>
            <a:pPr lvl="1">
              <a:lnSpc>
                <a:spcPct val="80000"/>
              </a:lnSpc>
            </a:pPr>
            <a:r>
              <a:rPr lang="en-US" sz="2000" dirty="0" smtClean="0"/>
              <a:t>Monitoring and cross-checking are perceived as important piloting skills and should be explicitly trained and practiced in the training environment. </a:t>
            </a:r>
          </a:p>
          <a:p>
            <a:pPr lvl="1">
              <a:lnSpc>
                <a:spcPct val="80000"/>
              </a:lnSpc>
            </a:pPr>
            <a:endParaRPr lang="en-US" sz="2000" dirty="0" smtClean="0"/>
          </a:p>
          <a:p>
            <a:pPr lvl="1">
              <a:lnSpc>
                <a:spcPct val="80000"/>
              </a:lnSpc>
            </a:pPr>
            <a:r>
              <a:rPr lang="en-US" sz="2000" dirty="0" smtClean="0"/>
              <a:t>Pilots need to know what to dedicate their attention to and when, and how to turn data into information that is relevant to the current activity. Just knowing what to look at is not enough. </a:t>
            </a:r>
          </a:p>
          <a:p>
            <a:pPr lvl="1">
              <a:lnSpc>
                <a:spcPct val="80000"/>
              </a:lnSpc>
            </a:pPr>
            <a:endParaRPr lang="en-US" sz="2000" dirty="0" smtClean="0"/>
          </a:p>
          <a:p>
            <a:pPr lvl="1">
              <a:lnSpc>
                <a:spcPct val="80000"/>
              </a:lnSpc>
            </a:pPr>
            <a:r>
              <a:rPr lang="en-US" sz="2000" dirty="0" smtClean="0"/>
              <a:t>Pilots need to be trained to manage secondary task loading so that monitoring is not dropped for competing demands.  In training, monitoring should be emphasized as a primary task and pilots must be given strategies for managing workload in all flight phases so that monitoring is not dropped inappropriately. </a:t>
            </a:r>
            <a:endParaRPr lang="en-US" sz="2000" dirty="0"/>
          </a:p>
          <a:p>
            <a:pPr algn="ctr">
              <a:lnSpc>
                <a:spcPct val="80000"/>
              </a:lnSpc>
              <a:buFont typeface="Wingdings" pitchFamily="2" charset="2"/>
              <a:buNone/>
            </a:pP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58754"/>
                                        </p:tgtEl>
                                        <p:attrNameLst>
                                          <p:attrName>style.visibility</p:attrName>
                                        </p:attrNameLst>
                                      </p:cBhvr>
                                      <p:to>
                                        <p:strVal val="visible"/>
                                      </p:to>
                                    </p:set>
                                    <p:animEffect transition="in" filter="fade">
                                      <p:cBhvr>
                                        <p:cTn id="7" dur="2000"/>
                                        <p:tgtEl>
                                          <p:spTgt spid="45875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8755">
                                            <p:txEl>
                                              <p:pRg st="0" end="0"/>
                                            </p:txEl>
                                          </p:spTgt>
                                        </p:tgtEl>
                                        <p:attrNameLst>
                                          <p:attrName>style.visibility</p:attrName>
                                        </p:attrNameLst>
                                      </p:cBhvr>
                                      <p:to>
                                        <p:strVal val="visible"/>
                                      </p:to>
                                    </p:set>
                                    <p:animEffect transition="in" filter="blinds(horizontal)">
                                      <p:cBhvr>
                                        <p:cTn id="12" dur="500"/>
                                        <p:tgtEl>
                                          <p:spTgt spid="458755">
                                            <p:txEl>
                                              <p:pRg st="0" end="0"/>
                                            </p:txEl>
                                          </p:spTgt>
                                        </p:tgtEl>
                                      </p:cBhvr>
                                    </p:animEffect>
                                  </p:childTnLst>
                                </p:cTn>
                              </p:par>
                            </p:childTnLst>
                          </p:cTn>
                        </p:par>
                        <p:par>
                          <p:cTn id="13" fill="hold">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458755">
                                            <p:txEl>
                                              <p:pRg st="2" end="2"/>
                                            </p:txEl>
                                          </p:spTgt>
                                        </p:tgtEl>
                                        <p:attrNameLst>
                                          <p:attrName>style.visibility</p:attrName>
                                        </p:attrNameLst>
                                      </p:cBhvr>
                                      <p:to>
                                        <p:strVal val="visible"/>
                                      </p:to>
                                    </p:set>
                                    <p:animEffect transition="in" filter="blinds(horizontal)">
                                      <p:cBhvr>
                                        <p:cTn id="16" dur="1000"/>
                                        <p:tgtEl>
                                          <p:spTgt spid="458755">
                                            <p:txEl>
                                              <p:pRg st="2" end="2"/>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458755">
                                            <p:txEl>
                                              <p:pRg st="4" end="4"/>
                                            </p:txEl>
                                          </p:spTgt>
                                        </p:tgtEl>
                                        <p:attrNameLst>
                                          <p:attrName>style.visibility</p:attrName>
                                        </p:attrNameLst>
                                      </p:cBhvr>
                                      <p:to>
                                        <p:strVal val="visible"/>
                                      </p:to>
                                    </p:set>
                                    <p:animEffect transition="in" filter="blinds(horizontal)">
                                      <p:cBhvr>
                                        <p:cTn id="19" dur="1000"/>
                                        <p:tgtEl>
                                          <p:spTgt spid="458755">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458755">
                                            <p:txEl>
                                              <p:pRg st="6" end="6"/>
                                            </p:txEl>
                                          </p:spTgt>
                                        </p:tgtEl>
                                        <p:attrNameLst>
                                          <p:attrName>style.visibility</p:attrName>
                                        </p:attrNameLst>
                                      </p:cBhvr>
                                      <p:to>
                                        <p:strVal val="visible"/>
                                      </p:to>
                                    </p:set>
                                    <p:animEffect transition="in" filter="blinds(horizontal)">
                                      <p:cBhvr>
                                        <p:cTn id="22" dur="1000"/>
                                        <p:tgtEl>
                                          <p:spTgt spid="45875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8754" grpId="0"/>
      <p:bldP spid="45875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4"/>
          <p:cNvSpPr>
            <a:spLocks noGrp="1" noRot="1" noChangeArrowheads="1"/>
          </p:cNvSpPr>
          <p:nvPr>
            <p:ph type="ctrTitle"/>
          </p:nvPr>
        </p:nvSpPr>
        <p:spPr>
          <a:xfrm>
            <a:off x="4038600" y="762000"/>
            <a:ext cx="4648200" cy="738188"/>
          </a:xfrm>
        </p:spPr>
        <p:txBody>
          <a:bodyPr/>
          <a:lstStyle/>
          <a:p>
            <a:pPr>
              <a:buFont typeface="Wingdings" pitchFamily="2" charset="2"/>
              <a:buNone/>
            </a:pPr>
            <a:r>
              <a:rPr lang="en-US" altLang="ja-JP" sz="2400" b="1" dirty="0" smtClean="0">
                <a:solidFill>
                  <a:srgbClr val="00B0F0"/>
                </a:solidFill>
                <a:effectLst>
                  <a:outerShdw blurRad="38100" dist="38100" dir="2700000" algn="tl">
                    <a:srgbClr val="000000">
                      <a:alpha val="43137"/>
                    </a:srgbClr>
                  </a:outerShdw>
                </a:effectLst>
                <a:ea typeface="ＭＳ Ｐゴシック" charset="-128"/>
              </a:rPr>
              <a:t>Pilot Monitoring: </a:t>
            </a:r>
            <a:br>
              <a:rPr lang="en-US" altLang="ja-JP" sz="2400" b="1" dirty="0" smtClean="0">
                <a:solidFill>
                  <a:srgbClr val="00B0F0"/>
                </a:solidFill>
                <a:effectLst>
                  <a:outerShdw blurRad="38100" dist="38100" dir="2700000" algn="tl">
                    <a:srgbClr val="000000">
                      <a:alpha val="43137"/>
                    </a:srgbClr>
                  </a:outerShdw>
                </a:effectLst>
                <a:ea typeface="ＭＳ Ｐゴシック" charset="-128"/>
              </a:rPr>
            </a:br>
            <a:r>
              <a:rPr lang="en-US" altLang="ja-JP" sz="2400" b="1" dirty="0" smtClean="0">
                <a:solidFill>
                  <a:srgbClr val="00B0F0"/>
                </a:solidFill>
                <a:effectLst>
                  <a:outerShdw blurRad="38100" dist="38100" dir="2700000" algn="tl">
                    <a:srgbClr val="000000">
                      <a:alpha val="43137"/>
                    </a:srgbClr>
                  </a:outerShdw>
                </a:effectLst>
                <a:ea typeface="ＭＳ Ｐゴシック" charset="-128"/>
              </a:rPr>
              <a:t>A manufacturer’s perspective</a:t>
            </a:r>
            <a:r>
              <a:rPr lang="en-US" sz="2400" dirty="0" smtClean="0">
                <a:solidFill>
                  <a:srgbClr val="00B0F0"/>
                </a:solidFill>
              </a:rPr>
              <a:t/>
            </a:r>
            <a:br>
              <a:rPr lang="en-US" sz="2400" dirty="0" smtClean="0">
                <a:solidFill>
                  <a:srgbClr val="00B0F0"/>
                </a:solidFill>
              </a:rPr>
            </a:br>
            <a:r>
              <a:rPr lang="en-US" sz="2400" dirty="0" smtClean="0">
                <a:solidFill>
                  <a:srgbClr val="00B0F0"/>
                </a:solidFill>
              </a:rPr>
              <a:t> </a:t>
            </a:r>
            <a:br>
              <a:rPr lang="en-US" sz="2400" dirty="0" smtClean="0">
                <a:solidFill>
                  <a:srgbClr val="00B0F0"/>
                </a:solidFill>
              </a:rPr>
            </a:br>
            <a:endParaRPr lang="en-US" sz="2400" dirty="0">
              <a:solidFill>
                <a:srgbClr val="00B0F0"/>
              </a:solidFill>
            </a:endParaRPr>
          </a:p>
        </p:txBody>
      </p:sp>
      <p:sp>
        <p:nvSpPr>
          <p:cNvPr id="5" name="Rectangle 5"/>
          <p:cNvSpPr>
            <a:spLocks noChangeArrowheads="1"/>
          </p:cNvSpPr>
          <p:nvPr/>
        </p:nvSpPr>
        <p:spPr bwMode="auto">
          <a:xfrm>
            <a:off x="4114800" y="3810000"/>
            <a:ext cx="4186238" cy="1905000"/>
          </a:xfrm>
          <a:prstGeom prst="rect">
            <a:avLst/>
          </a:prstGeom>
          <a:noFill/>
          <a:ln w="9525">
            <a:noFill/>
            <a:miter lim="800000"/>
            <a:headEnd/>
            <a:tailEnd/>
          </a:ln>
        </p:spPr>
        <p:txBody>
          <a:bodyPr lIns="9144" tIns="9144" rIns="9144" bIns="9144"/>
          <a:lstStyle/>
          <a:p>
            <a:pPr algn="ctr" eaLnBrk="1" hangingPunct="1">
              <a:spcBef>
                <a:spcPct val="20000"/>
              </a:spcBef>
              <a:buClr>
                <a:schemeClr val="hlink"/>
              </a:buClr>
              <a:buFont typeface="Wingdings" pitchFamily="2" charset="2"/>
              <a:buNone/>
            </a:pPr>
            <a:r>
              <a:rPr lang="en-US" sz="2000" dirty="0">
                <a:effectLst>
                  <a:outerShdw blurRad="38100" dist="38100" dir="2700000" algn="tl">
                    <a:srgbClr val="000000"/>
                  </a:outerShdw>
                </a:effectLst>
                <a:latin typeface="Arial" charset="0"/>
              </a:rPr>
              <a:t>Capt. Philip </a:t>
            </a:r>
            <a:r>
              <a:rPr lang="en-US" sz="2000" dirty="0" smtClean="0">
                <a:effectLst>
                  <a:outerShdw blurRad="38100" dist="38100" dir="2700000" algn="tl">
                    <a:srgbClr val="000000"/>
                  </a:outerShdw>
                </a:effectLst>
                <a:latin typeface="Arial" charset="0"/>
              </a:rPr>
              <a:t>Adrian</a:t>
            </a:r>
          </a:p>
          <a:p>
            <a:pPr algn="ctr" eaLnBrk="1" hangingPunct="1">
              <a:spcBef>
                <a:spcPct val="20000"/>
              </a:spcBef>
              <a:buClr>
                <a:schemeClr val="hlink"/>
              </a:buClr>
              <a:buFont typeface="Wingdings" pitchFamily="2" charset="2"/>
              <a:buNone/>
            </a:pPr>
            <a:endParaRPr lang="en-US" sz="2000" dirty="0">
              <a:effectLst>
                <a:outerShdw blurRad="38100" dist="38100" dir="2700000" algn="tl">
                  <a:srgbClr val="000000"/>
                </a:outerShdw>
              </a:effectLst>
              <a:latin typeface="Arial" charset="0"/>
            </a:endParaRPr>
          </a:p>
          <a:p>
            <a:pPr algn="ctr" eaLnBrk="1" hangingPunct="1">
              <a:spcBef>
                <a:spcPct val="20000"/>
              </a:spcBef>
              <a:buClr>
                <a:schemeClr val="hlink"/>
              </a:buClr>
              <a:buFont typeface="Wingdings" pitchFamily="2" charset="2"/>
              <a:buNone/>
            </a:pPr>
            <a:r>
              <a:rPr lang="en-US" sz="1800" dirty="0" smtClean="0">
                <a:effectLst>
                  <a:outerShdw blurRad="38100" dist="38100" dir="2700000" algn="tl">
                    <a:srgbClr val="000000"/>
                  </a:outerShdw>
                </a:effectLst>
                <a:latin typeface="Arial" charset="0"/>
              </a:rPr>
              <a:t>Chief Pilot Regulatory </a:t>
            </a:r>
            <a:r>
              <a:rPr lang="en-US" sz="1800" dirty="0">
                <a:effectLst>
                  <a:outerShdw blurRad="38100" dist="38100" dir="2700000" algn="tl">
                    <a:srgbClr val="000000"/>
                  </a:outerShdw>
                </a:effectLst>
                <a:latin typeface="Arial" charset="0"/>
              </a:rPr>
              <a:t>Affairs</a:t>
            </a:r>
          </a:p>
          <a:p>
            <a:pPr algn="ctr" eaLnBrk="1" hangingPunct="1">
              <a:spcBef>
                <a:spcPct val="20000"/>
              </a:spcBef>
              <a:buClr>
                <a:schemeClr val="hlink"/>
              </a:buClr>
              <a:buFont typeface="Wingdings" pitchFamily="2" charset="2"/>
              <a:buNone/>
            </a:pPr>
            <a:r>
              <a:rPr lang="en-US" sz="1800" dirty="0" smtClean="0">
                <a:effectLst>
                  <a:outerShdw blurRad="38100" dist="38100" dir="2700000" algn="tl">
                    <a:srgbClr val="000000"/>
                  </a:outerShdw>
                </a:effectLst>
                <a:latin typeface="Arial" charset="0"/>
              </a:rPr>
              <a:t>The Boeing Company</a:t>
            </a:r>
          </a:p>
          <a:p>
            <a:pPr algn="ctr" eaLnBrk="1" hangingPunct="1">
              <a:spcBef>
                <a:spcPct val="20000"/>
              </a:spcBef>
              <a:buClr>
                <a:schemeClr val="hlink"/>
              </a:buClr>
              <a:buFont typeface="Wingdings" pitchFamily="2" charset="2"/>
              <a:buNone/>
            </a:pPr>
            <a:r>
              <a:rPr lang="en-US" sz="1800" dirty="0" smtClean="0">
                <a:effectLst>
                  <a:outerShdw blurRad="38100" dist="38100" dir="2700000" algn="tl">
                    <a:srgbClr val="000000"/>
                  </a:outerShdw>
                </a:effectLst>
                <a:latin typeface="Arial" charset="0"/>
              </a:rPr>
              <a:t>Co-Chair of ICAO LOCART</a:t>
            </a:r>
            <a:endParaRPr lang="en-US" sz="1800" dirty="0">
              <a:effectLst>
                <a:outerShdw blurRad="38100" dist="38100" dir="2700000" algn="tl">
                  <a:srgbClr val="000000"/>
                </a:outerShdw>
              </a:effectLst>
              <a:latin typeface="Arial" charset="0"/>
            </a:endParaRPr>
          </a:p>
          <a:p>
            <a:pPr algn="ctr" eaLnBrk="1" hangingPunct="1">
              <a:spcBef>
                <a:spcPct val="20000"/>
              </a:spcBef>
              <a:buClr>
                <a:schemeClr val="hlink"/>
              </a:buClr>
              <a:buFont typeface="Wingdings" pitchFamily="2" charset="2"/>
              <a:buNone/>
            </a:pPr>
            <a:endParaRPr lang="en-US" sz="1800" dirty="0">
              <a:effectLst>
                <a:outerShdw blurRad="38100" dist="38100" dir="2700000" algn="tl">
                  <a:srgbClr val="000000"/>
                </a:outerShdw>
              </a:effectLst>
              <a:latin typeface="Arial" charset="0"/>
            </a:endParaRPr>
          </a:p>
          <a:p>
            <a:pPr algn="ctr" eaLnBrk="1" hangingPunct="1">
              <a:spcBef>
                <a:spcPct val="20000"/>
              </a:spcBef>
              <a:buClr>
                <a:schemeClr val="hlink"/>
              </a:buClr>
              <a:buFont typeface="Wingdings" pitchFamily="2" charset="2"/>
              <a:buNone/>
            </a:pPr>
            <a:endParaRPr lang="en-US" sz="1800" i="1" dirty="0">
              <a:effectLst>
                <a:outerShdw blurRad="38100" dist="38100" dir="2700000" algn="tl">
                  <a:srgbClr val="000000"/>
                </a:outerShdw>
              </a:effectLst>
              <a:latin typeface="Arial" charset="0"/>
            </a:endParaRPr>
          </a:p>
        </p:txBody>
      </p:sp>
      <p:sp>
        <p:nvSpPr>
          <p:cNvPr id="34830" name="Rectangle 11"/>
          <p:cNvSpPr>
            <a:spLocks noChangeArrowheads="1"/>
          </p:cNvSpPr>
          <p:nvPr/>
        </p:nvSpPr>
        <p:spPr bwMode="invGray">
          <a:xfrm>
            <a:off x="4043363" y="5849938"/>
            <a:ext cx="4270375" cy="708025"/>
          </a:xfrm>
          <a:prstGeom prst="rect">
            <a:avLst/>
          </a:prstGeom>
          <a:noFill/>
          <a:ln w="12700" algn="ctr">
            <a:noFill/>
            <a:miter lim="800000"/>
            <a:headEnd type="none" w="sm" len="sm"/>
            <a:tailEnd type="none" w="sm" len="sm"/>
          </a:ln>
        </p:spPr>
        <p:txBody>
          <a:bodyPr anchor="ctr">
            <a:spAutoFit/>
          </a:bodyPr>
          <a:lstStyle/>
          <a:p>
            <a:r>
              <a:rPr lang="en-US" sz="800" b="1" dirty="0">
                <a:solidFill>
                  <a:srgbClr val="969696"/>
                </a:solidFill>
                <a:latin typeface="Arial" charset="0"/>
                <a:ea typeface="Calibri" pitchFamily="34" charset="0"/>
                <a:cs typeface="Arial" charset="0"/>
              </a:rPr>
              <a:t>These commodities and technologies are exported from the United States in accordance with the Export Administration Regulations (EAR). Diversion contrary to U.S. law is prohibited.</a:t>
            </a:r>
            <a:r>
              <a:rPr lang="en-US" sz="400" dirty="0">
                <a:solidFill>
                  <a:srgbClr val="969696"/>
                </a:solidFill>
                <a:ea typeface="Calibri" pitchFamily="34" charset="0"/>
                <a:cs typeface="Arial" charset="0"/>
              </a:rPr>
              <a:t> </a:t>
            </a:r>
            <a:r>
              <a:rPr lang="en-US" sz="800" b="1" dirty="0">
                <a:solidFill>
                  <a:srgbClr val="969696"/>
                </a:solidFill>
                <a:latin typeface="Arial" charset="0"/>
                <a:ea typeface="Calibri" pitchFamily="34" charset="0"/>
                <a:cs typeface="Arial" charset="0"/>
              </a:rPr>
              <a:t>Items are authorized for export by the following Export Control Classification Numbers - No License Required (NLR). </a:t>
            </a:r>
            <a:r>
              <a:rPr lang="en-US" sz="800" b="1" dirty="0" err="1">
                <a:solidFill>
                  <a:srgbClr val="969696"/>
                </a:solidFill>
                <a:latin typeface="Arial" charset="0"/>
                <a:ea typeface="Calibri" pitchFamily="34" charset="0"/>
                <a:cs typeface="Arial" charset="0"/>
              </a:rPr>
              <a:t>Reexport</a:t>
            </a:r>
            <a:r>
              <a:rPr lang="en-US" sz="800" b="1" dirty="0">
                <a:solidFill>
                  <a:srgbClr val="969696"/>
                </a:solidFill>
                <a:latin typeface="Arial" charset="0"/>
                <a:ea typeface="Calibri" pitchFamily="34" charset="0"/>
                <a:cs typeface="Arial" charset="0"/>
              </a:rPr>
              <a:t> of these Items are not allowed without formal approval from Boeing. </a:t>
            </a:r>
            <a:endParaRPr lang="en-US" sz="400" dirty="0">
              <a:solidFill>
                <a:srgbClr val="969696"/>
              </a:solidFill>
              <a:ea typeface="Calibri" pitchFamily="34" charset="0"/>
              <a:cs typeface="Arial" charset="0"/>
            </a:endParaRPr>
          </a:p>
        </p:txBody>
      </p:sp>
      <p:pic>
        <p:nvPicPr>
          <p:cNvPr id="34835" name="Picture 19" descr="787_L_1"/>
          <p:cNvPicPr>
            <a:picLocks noChangeAspect="1" noChangeArrowheads="1"/>
          </p:cNvPicPr>
          <p:nvPr/>
        </p:nvPicPr>
        <p:blipFill>
          <a:blip r:embed="rId3" cstate="print"/>
          <a:srcRect/>
          <a:stretch>
            <a:fillRect/>
          </a:stretch>
        </p:blipFill>
        <p:spPr bwMode="auto">
          <a:xfrm>
            <a:off x="4953000" y="1600200"/>
            <a:ext cx="2476500" cy="1985963"/>
          </a:xfrm>
          <a:prstGeom prst="rect">
            <a:avLst/>
          </a:prstGeom>
          <a:noFill/>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8754" name="Rectangle 2"/>
          <p:cNvSpPr>
            <a:spLocks noGrp="1" noRot="1" noChangeArrowheads="1"/>
          </p:cNvSpPr>
          <p:nvPr>
            <p:ph type="title"/>
          </p:nvPr>
        </p:nvSpPr>
        <p:spPr/>
        <p:txBody>
          <a:bodyPr/>
          <a:lstStyle/>
          <a:p>
            <a:r>
              <a:rPr lang="en-US" sz="4000" dirty="0" smtClean="0"/>
              <a:t>Pilot Monitoring Training</a:t>
            </a:r>
            <a:endParaRPr lang="en-US" sz="4000" dirty="0"/>
          </a:p>
        </p:txBody>
      </p:sp>
      <p:sp>
        <p:nvSpPr>
          <p:cNvPr id="458755" name="Rectangle 3"/>
          <p:cNvSpPr>
            <a:spLocks noGrp="1" noRot="1" noChangeArrowheads="1"/>
          </p:cNvSpPr>
          <p:nvPr>
            <p:ph type="body" idx="1"/>
          </p:nvPr>
        </p:nvSpPr>
        <p:spPr>
          <a:xfrm>
            <a:off x="301625" y="1371600"/>
            <a:ext cx="8540750" cy="4727575"/>
          </a:xfrm>
        </p:spPr>
        <p:txBody>
          <a:bodyPr/>
          <a:lstStyle/>
          <a:p>
            <a:pPr>
              <a:lnSpc>
                <a:spcPct val="80000"/>
              </a:lnSpc>
            </a:pPr>
            <a:r>
              <a:rPr lang="en-US" sz="2400" dirty="0" smtClean="0"/>
              <a:t>So how can we improve: We must change the paradigm!</a:t>
            </a:r>
          </a:p>
          <a:p>
            <a:pPr>
              <a:lnSpc>
                <a:spcPct val="80000"/>
              </a:lnSpc>
            </a:pPr>
            <a:endParaRPr lang="en-US" sz="2000" dirty="0" smtClean="0"/>
          </a:p>
          <a:p>
            <a:pPr lvl="1">
              <a:lnSpc>
                <a:spcPct val="80000"/>
              </a:lnSpc>
            </a:pPr>
            <a:r>
              <a:rPr lang="en-US" sz="2000" dirty="0" smtClean="0"/>
              <a:t>Low hanging fruit is to randomly change the pilot task during sim sessions.</a:t>
            </a:r>
          </a:p>
          <a:p>
            <a:pPr lvl="1">
              <a:lnSpc>
                <a:spcPct val="80000"/>
              </a:lnSpc>
              <a:buNone/>
            </a:pPr>
            <a:endParaRPr lang="en-US" sz="2000" dirty="0" smtClean="0"/>
          </a:p>
          <a:p>
            <a:pPr lvl="1">
              <a:lnSpc>
                <a:spcPct val="80000"/>
              </a:lnSpc>
            </a:pPr>
            <a:r>
              <a:rPr lang="en-US" sz="2000" dirty="0" smtClean="0"/>
              <a:t>Pilot Monitoring training will need to be specific, identifying essential skills and threats. </a:t>
            </a:r>
          </a:p>
          <a:p>
            <a:pPr lvl="1">
              <a:lnSpc>
                <a:spcPct val="80000"/>
              </a:lnSpc>
              <a:buNone/>
            </a:pPr>
            <a:endParaRPr lang="en-US" sz="2000" dirty="0" smtClean="0"/>
          </a:p>
          <a:p>
            <a:pPr lvl="1">
              <a:lnSpc>
                <a:spcPct val="80000"/>
              </a:lnSpc>
            </a:pPr>
            <a:r>
              <a:rPr lang="en-US" sz="2000" dirty="0" smtClean="0"/>
              <a:t>Scenario based training will be required, with not only actions for the Pilot Flying as traditionally trained, but with identified tasks for the Pilot Monitoring.</a:t>
            </a:r>
          </a:p>
          <a:p>
            <a:pPr lvl="1">
              <a:lnSpc>
                <a:spcPct val="80000"/>
              </a:lnSpc>
            </a:pPr>
            <a:endParaRPr lang="en-US" sz="2000" dirty="0" smtClean="0"/>
          </a:p>
          <a:p>
            <a:pPr lvl="1">
              <a:lnSpc>
                <a:spcPct val="80000"/>
              </a:lnSpc>
            </a:pPr>
            <a:r>
              <a:rPr lang="en-US" sz="2000" dirty="0" smtClean="0"/>
              <a:t>CRM has to be effective and properly trained, not just paid “lip-service”.</a:t>
            </a:r>
          </a:p>
          <a:p>
            <a:pPr lvl="1">
              <a:lnSpc>
                <a:spcPct val="80000"/>
              </a:lnSpc>
            </a:pPr>
            <a:endParaRPr lang="en-US" sz="2000" dirty="0" smtClean="0"/>
          </a:p>
          <a:p>
            <a:pPr lvl="1">
              <a:lnSpc>
                <a:spcPct val="80000"/>
              </a:lnSpc>
            </a:pPr>
            <a:r>
              <a:rPr lang="en-US" sz="2000" dirty="0" smtClean="0"/>
              <a:t>Sim </a:t>
            </a:r>
            <a:r>
              <a:rPr lang="en-US" sz="2000" smtClean="0"/>
              <a:t>IOS should </a:t>
            </a:r>
            <a:r>
              <a:rPr lang="en-US" sz="2000" dirty="0" smtClean="0"/>
              <a:t>have “confederate” powers for MCP selections, and have the ability to disable alerts that currently “save” the PM.</a:t>
            </a:r>
            <a:endParaRPr lang="en-US" sz="2000" dirty="0"/>
          </a:p>
          <a:p>
            <a:pPr algn="ctr">
              <a:lnSpc>
                <a:spcPct val="80000"/>
              </a:lnSpc>
              <a:buFont typeface="Wingdings" pitchFamily="2" charset="2"/>
              <a:buNone/>
            </a:pP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58754"/>
                                        </p:tgtEl>
                                        <p:attrNameLst>
                                          <p:attrName>style.visibility</p:attrName>
                                        </p:attrNameLst>
                                      </p:cBhvr>
                                      <p:to>
                                        <p:strVal val="visible"/>
                                      </p:to>
                                    </p:set>
                                    <p:animEffect transition="in" filter="fade">
                                      <p:cBhvr>
                                        <p:cTn id="7" dur="2000"/>
                                        <p:tgtEl>
                                          <p:spTgt spid="45875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8755">
                                            <p:txEl>
                                              <p:pRg st="0" end="0"/>
                                            </p:txEl>
                                          </p:spTgt>
                                        </p:tgtEl>
                                        <p:attrNameLst>
                                          <p:attrName>style.visibility</p:attrName>
                                        </p:attrNameLst>
                                      </p:cBhvr>
                                      <p:to>
                                        <p:strVal val="visible"/>
                                      </p:to>
                                    </p:set>
                                    <p:animEffect transition="in" filter="blinds(horizontal)">
                                      <p:cBhvr>
                                        <p:cTn id="12" dur="500"/>
                                        <p:tgtEl>
                                          <p:spTgt spid="458755">
                                            <p:txEl>
                                              <p:pRg st="0" end="0"/>
                                            </p:txEl>
                                          </p:spTgt>
                                        </p:tgtEl>
                                      </p:cBhvr>
                                    </p:animEffect>
                                  </p:childTnLst>
                                </p:cTn>
                              </p:par>
                            </p:childTnLst>
                          </p:cTn>
                        </p:par>
                        <p:par>
                          <p:cTn id="13" fill="hold">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458755">
                                            <p:txEl>
                                              <p:pRg st="2" end="2"/>
                                            </p:txEl>
                                          </p:spTgt>
                                        </p:tgtEl>
                                        <p:attrNameLst>
                                          <p:attrName>style.visibility</p:attrName>
                                        </p:attrNameLst>
                                      </p:cBhvr>
                                      <p:to>
                                        <p:strVal val="visible"/>
                                      </p:to>
                                    </p:set>
                                    <p:animEffect transition="in" filter="blinds(horizontal)">
                                      <p:cBhvr>
                                        <p:cTn id="16" dur="1000"/>
                                        <p:tgtEl>
                                          <p:spTgt spid="458755">
                                            <p:txEl>
                                              <p:pRg st="2" end="2"/>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458755">
                                            <p:txEl>
                                              <p:pRg st="4" end="4"/>
                                            </p:txEl>
                                          </p:spTgt>
                                        </p:tgtEl>
                                        <p:attrNameLst>
                                          <p:attrName>style.visibility</p:attrName>
                                        </p:attrNameLst>
                                      </p:cBhvr>
                                      <p:to>
                                        <p:strVal val="visible"/>
                                      </p:to>
                                    </p:set>
                                    <p:animEffect transition="in" filter="blinds(horizontal)">
                                      <p:cBhvr>
                                        <p:cTn id="19" dur="1000"/>
                                        <p:tgtEl>
                                          <p:spTgt spid="458755">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458755">
                                            <p:txEl>
                                              <p:pRg st="6" end="6"/>
                                            </p:txEl>
                                          </p:spTgt>
                                        </p:tgtEl>
                                        <p:attrNameLst>
                                          <p:attrName>style.visibility</p:attrName>
                                        </p:attrNameLst>
                                      </p:cBhvr>
                                      <p:to>
                                        <p:strVal val="visible"/>
                                      </p:to>
                                    </p:set>
                                    <p:animEffect transition="in" filter="blinds(horizontal)">
                                      <p:cBhvr>
                                        <p:cTn id="22" dur="1000"/>
                                        <p:tgtEl>
                                          <p:spTgt spid="458755">
                                            <p:txEl>
                                              <p:pRg st="6" end="6"/>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58755">
                                            <p:txEl>
                                              <p:pRg st="8" end="8"/>
                                            </p:txEl>
                                          </p:spTgt>
                                        </p:tgtEl>
                                        <p:attrNameLst>
                                          <p:attrName>style.visibility</p:attrName>
                                        </p:attrNameLst>
                                      </p:cBhvr>
                                      <p:to>
                                        <p:strVal val="visible"/>
                                      </p:to>
                                    </p:set>
                                    <p:animEffect transition="in" filter="blinds(horizontal)">
                                      <p:cBhvr>
                                        <p:cTn id="25" dur="1000"/>
                                        <p:tgtEl>
                                          <p:spTgt spid="458755">
                                            <p:txEl>
                                              <p:pRg st="8" end="8"/>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58755">
                                            <p:txEl>
                                              <p:pRg st="10" end="10"/>
                                            </p:txEl>
                                          </p:spTgt>
                                        </p:tgtEl>
                                        <p:attrNameLst>
                                          <p:attrName>style.visibility</p:attrName>
                                        </p:attrNameLst>
                                      </p:cBhvr>
                                      <p:to>
                                        <p:strVal val="visible"/>
                                      </p:to>
                                    </p:set>
                                    <p:animEffect transition="in" filter="blinds(horizontal)">
                                      <p:cBhvr>
                                        <p:cTn id="28" dur="1000"/>
                                        <p:tgtEl>
                                          <p:spTgt spid="45875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8754" grpId="0"/>
      <p:bldP spid="458755"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Agenda</a:t>
            </a:r>
            <a:endParaRPr lang="en-US" sz="4000" dirty="0"/>
          </a:p>
        </p:txBody>
      </p:sp>
      <p:sp>
        <p:nvSpPr>
          <p:cNvPr id="3" name="Content Placeholder 2"/>
          <p:cNvSpPr>
            <a:spLocks noGrp="1"/>
          </p:cNvSpPr>
          <p:nvPr>
            <p:ph idx="1"/>
          </p:nvPr>
        </p:nvSpPr>
        <p:spPr/>
        <p:txBody>
          <a:bodyPr/>
          <a:lstStyle/>
          <a:p>
            <a:r>
              <a:rPr lang="en-US" sz="3600" dirty="0" smtClean="0"/>
              <a:t>Pilot Monitoring</a:t>
            </a:r>
          </a:p>
          <a:p>
            <a:endParaRPr lang="en-US" sz="3600" dirty="0" smtClean="0"/>
          </a:p>
          <a:p>
            <a:r>
              <a:rPr lang="en-US" sz="3600" dirty="0" smtClean="0"/>
              <a:t>Tasks and Duties</a:t>
            </a:r>
          </a:p>
          <a:p>
            <a:endParaRPr lang="en-US" sz="3600" dirty="0" smtClean="0"/>
          </a:p>
          <a:p>
            <a:r>
              <a:rPr lang="en-US" sz="3600" dirty="0" smtClean="0"/>
              <a:t>Training</a:t>
            </a:r>
          </a:p>
          <a:p>
            <a:endParaRPr lang="en-US" sz="3600" dirty="0" smtClean="0"/>
          </a:p>
          <a:p>
            <a:r>
              <a:rPr lang="en-US" sz="3600" dirty="0" smtClean="0">
                <a:solidFill>
                  <a:srgbClr val="FFFF00"/>
                </a:solidFill>
              </a:rPr>
              <a:t>Regulatory Framework</a:t>
            </a:r>
            <a:endParaRPr lang="en-US" dirty="0" smtClean="0">
              <a:solidFill>
                <a:srgbClr val="FFFF00"/>
              </a:solidFill>
            </a:endParaRPr>
          </a:p>
          <a:p>
            <a:pPr>
              <a:buNone/>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ox(in)">
                                      <p:cBhvr>
                                        <p:cTn id="11" dur="500"/>
                                        <p:tgtEl>
                                          <p:spTgt spid="3">
                                            <p:txEl>
                                              <p:pRg st="2" end="2"/>
                                            </p:txEl>
                                          </p:spTgt>
                                        </p:tgtEl>
                                      </p:cBhvr>
                                    </p:animEffect>
                                  </p:childTnLst>
                                </p:cTn>
                              </p:par>
                            </p:childTnLst>
                          </p:cTn>
                        </p:par>
                        <p:par>
                          <p:cTn id="12" fill="hold">
                            <p:stCondLst>
                              <p:cond delay="1000"/>
                            </p:stCondLst>
                            <p:childTnLst>
                              <p:par>
                                <p:cTn id="13" presetID="4" presetClass="entr" presetSubtype="16" fill="hold" nodeType="after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ox(in)">
                                      <p:cBhvr>
                                        <p:cTn id="15" dur="500"/>
                                        <p:tgtEl>
                                          <p:spTgt spid="3">
                                            <p:txEl>
                                              <p:pRg st="4" end="4"/>
                                            </p:txEl>
                                          </p:spTgt>
                                        </p:tgtEl>
                                      </p:cBhvr>
                                    </p:animEffect>
                                  </p:childTnLst>
                                </p:cTn>
                              </p:par>
                            </p:childTnLst>
                          </p:cTn>
                        </p:par>
                        <p:par>
                          <p:cTn id="16" fill="hold">
                            <p:stCondLst>
                              <p:cond delay="1500"/>
                            </p:stCondLst>
                            <p:childTnLst>
                              <p:par>
                                <p:cTn id="17" presetID="4" presetClass="entr" presetSubtype="16" fill="hold" nodeType="after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box(in)">
                                      <p:cBhvr>
                                        <p:cTn id="19" dur="500"/>
                                        <p:tgtEl>
                                          <p:spTgt spid="3">
                                            <p:txEl>
                                              <p:pRg st="6" end="6"/>
                                            </p:txEl>
                                          </p:spTgt>
                                        </p:tgtEl>
                                      </p:cBhvr>
                                    </p:animEffect>
                                  </p:childTnLst>
                                </p:cTn>
                              </p:par>
                            </p:childTnLst>
                          </p:cTn>
                        </p:par>
                        <p:par>
                          <p:cTn id="20" fill="hold">
                            <p:stCondLst>
                              <p:cond delay="2000"/>
                            </p:stCondLst>
                            <p:childTnLst>
                              <p:par>
                                <p:cTn id="21" presetID="3" presetClass="exit" presetSubtype="10" fill="hold" grpId="0" nodeType="afterEffect">
                                  <p:stCondLst>
                                    <p:cond delay="0"/>
                                  </p:stCondLst>
                                  <p:childTnLst>
                                    <p:animEffect transition="out" filter="blinds(horizontal)">
                                      <p:cBhvr>
                                        <p:cTn id="22" dur="500"/>
                                        <p:tgtEl>
                                          <p:spTgt spid="3">
                                            <p:txEl>
                                              <p:pRg st="0" end="0"/>
                                            </p:txEl>
                                          </p:spTgt>
                                        </p:tgtEl>
                                      </p:cBhvr>
                                    </p:animEffect>
                                    <p:set>
                                      <p:cBhvr>
                                        <p:cTn id="23" dur="1" fill="hold">
                                          <p:stCondLst>
                                            <p:cond delay="499"/>
                                          </p:stCondLst>
                                        </p:cTn>
                                        <p:tgtEl>
                                          <p:spTgt spid="3">
                                            <p:txEl>
                                              <p:pRg st="0" end="0"/>
                                            </p:txEl>
                                          </p:spTgt>
                                        </p:tgtEl>
                                        <p:attrNameLst>
                                          <p:attrName>style.visibility</p:attrName>
                                        </p:attrNameLst>
                                      </p:cBhvr>
                                      <p:to>
                                        <p:strVal val="hidden"/>
                                      </p:to>
                                    </p:set>
                                  </p:childTnLst>
                                </p:cTn>
                              </p:par>
                              <p:par>
                                <p:cTn id="24" presetID="3" presetClass="exit" presetSubtype="10" fill="hold" grpId="0" nodeType="withEffect">
                                  <p:stCondLst>
                                    <p:cond delay="0"/>
                                  </p:stCondLst>
                                  <p:childTnLst>
                                    <p:animEffect transition="out" filter="blinds(horizontal)">
                                      <p:cBhvr>
                                        <p:cTn id="25" dur="500"/>
                                        <p:tgtEl>
                                          <p:spTgt spid="3">
                                            <p:txEl>
                                              <p:pRg st="2" end="2"/>
                                            </p:txEl>
                                          </p:spTgt>
                                        </p:tgtEl>
                                      </p:cBhvr>
                                    </p:animEffect>
                                    <p:set>
                                      <p:cBhvr>
                                        <p:cTn id="26" dur="1" fill="hold">
                                          <p:stCondLst>
                                            <p:cond delay="499"/>
                                          </p:stCondLst>
                                        </p:cTn>
                                        <p:tgtEl>
                                          <p:spTgt spid="3">
                                            <p:txEl>
                                              <p:pRg st="2" end="2"/>
                                            </p:txEl>
                                          </p:spTgt>
                                        </p:tgtEl>
                                        <p:attrNameLst>
                                          <p:attrName>style.visibility</p:attrName>
                                        </p:attrNameLst>
                                      </p:cBhvr>
                                      <p:to>
                                        <p:strVal val="hidden"/>
                                      </p:to>
                                    </p:set>
                                  </p:childTnLst>
                                </p:cTn>
                              </p:par>
                              <p:par>
                                <p:cTn id="27" presetID="3" presetClass="exit" presetSubtype="10" fill="hold" grpId="0" nodeType="withEffect">
                                  <p:stCondLst>
                                    <p:cond delay="0"/>
                                  </p:stCondLst>
                                  <p:childTnLst>
                                    <p:animEffect transition="out" filter="blinds(horizontal)">
                                      <p:cBhvr>
                                        <p:cTn id="28" dur="500"/>
                                        <p:tgtEl>
                                          <p:spTgt spid="3">
                                            <p:txEl>
                                              <p:pRg st="4" end="4"/>
                                            </p:txEl>
                                          </p:spTgt>
                                        </p:tgtEl>
                                      </p:cBhvr>
                                    </p:animEffect>
                                    <p:set>
                                      <p:cBhvr>
                                        <p:cTn id="29"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8" name="Rectangle 2"/>
          <p:cNvSpPr>
            <a:spLocks noGrp="1" noRot="1" noChangeArrowheads="1"/>
          </p:cNvSpPr>
          <p:nvPr>
            <p:ph type="title"/>
          </p:nvPr>
        </p:nvSpPr>
        <p:spPr/>
        <p:txBody>
          <a:bodyPr/>
          <a:lstStyle/>
          <a:p>
            <a:r>
              <a:rPr lang="en-US" sz="4000" dirty="0" smtClean="0"/>
              <a:t>Regulatory Requirements</a:t>
            </a:r>
            <a:endParaRPr lang="en-US" sz="4000" dirty="0"/>
          </a:p>
        </p:txBody>
      </p:sp>
      <p:sp>
        <p:nvSpPr>
          <p:cNvPr id="475139" name="Rectangle 3"/>
          <p:cNvSpPr>
            <a:spLocks noGrp="1" noRot="1" noChangeArrowheads="1"/>
          </p:cNvSpPr>
          <p:nvPr>
            <p:ph type="body" idx="1"/>
          </p:nvPr>
        </p:nvSpPr>
        <p:spPr>
          <a:xfrm>
            <a:off x="304800" y="1295400"/>
            <a:ext cx="8540750" cy="5029200"/>
          </a:xfrm>
        </p:spPr>
        <p:txBody>
          <a:bodyPr/>
          <a:lstStyle/>
          <a:p>
            <a:pPr>
              <a:lnSpc>
                <a:spcPct val="80000"/>
              </a:lnSpc>
              <a:buFont typeface="Wingdings" pitchFamily="2" charset="2"/>
              <a:buNone/>
            </a:pPr>
            <a:endParaRPr lang="en-US" sz="1600" dirty="0"/>
          </a:p>
          <a:p>
            <a:pPr lvl="1"/>
            <a:endParaRPr lang="en-US" sz="1400" b="1" dirty="0" smtClean="0"/>
          </a:p>
          <a:p>
            <a:pPr>
              <a:lnSpc>
                <a:spcPct val="80000"/>
              </a:lnSpc>
            </a:pPr>
            <a:r>
              <a:rPr lang="en-US" sz="2400" dirty="0" smtClean="0"/>
              <a:t>Regulatory requirements are focused on individual (piloting) skills minimum training</a:t>
            </a:r>
          </a:p>
          <a:p>
            <a:pPr lvl="1">
              <a:lnSpc>
                <a:spcPct val="80000"/>
              </a:lnSpc>
              <a:buFontTx/>
              <a:buNone/>
            </a:pPr>
            <a:endParaRPr lang="en-US" sz="1800" i="1" dirty="0" smtClean="0">
              <a:solidFill>
                <a:srgbClr val="FFFF00"/>
              </a:solidFill>
            </a:endParaRPr>
          </a:p>
          <a:p>
            <a:pPr lvl="1">
              <a:lnSpc>
                <a:spcPct val="80000"/>
              </a:lnSpc>
            </a:pPr>
            <a:r>
              <a:rPr lang="en-US" sz="2000" i="1" dirty="0" smtClean="0"/>
              <a:t>Part FCL: Flight Crew Licensing</a:t>
            </a:r>
          </a:p>
          <a:p>
            <a:pPr lvl="1">
              <a:lnSpc>
                <a:spcPct val="80000"/>
              </a:lnSpc>
              <a:buNone/>
            </a:pPr>
            <a:endParaRPr lang="en-US" sz="2000" i="1" dirty="0" smtClean="0"/>
          </a:p>
          <a:p>
            <a:pPr lvl="1">
              <a:lnSpc>
                <a:spcPct val="80000"/>
              </a:lnSpc>
            </a:pPr>
            <a:r>
              <a:rPr lang="en-US" sz="2000" i="1" dirty="0" smtClean="0"/>
              <a:t>Part ORO: </a:t>
            </a:r>
          </a:p>
          <a:p>
            <a:pPr lvl="2">
              <a:lnSpc>
                <a:spcPct val="80000"/>
              </a:lnSpc>
            </a:pPr>
            <a:r>
              <a:rPr lang="en-US" sz="1600" i="1" dirty="0" smtClean="0"/>
              <a:t>Recurrent Pilot Training</a:t>
            </a:r>
          </a:p>
          <a:p>
            <a:pPr lvl="2">
              <a:lnSpc>
                <a:spcPct val="80000"/>
              </a:lnSpc>
            </a:pPr>
            <a:r>
              <a:rPr lang="en-US" sz="1600" i="1" dirty="0" smtClean="0"/>
              <a:t>CRM initial and recurrent training</a:t>
            </a:r>
          </a:p>
          <a:p>
            <a:pPr lvl="1">
              <a:lnSpc>
                <a:spcPct val="80000"/>
              </a:lnSpc>
              <a:buNone/>
            </a:pPr>
            <a:endParaRPr lang="en-US" sz="2000" i="1" dirty="0" smtClean="0"/>
          </a:p>
          <a:p>
            <a:pPr lvl="1">
              <a:lnSpc>
                <a:spcPct val="80000"/>
              </a:lnSpc>
            </a:pPr>
            <a:r>
              <a:rPr lang="en-US" sz="2000" i="1" dirty="0" smtClean="0"/>
              <a:t>OEB/FSB</a:t>
            </a:r>
          </a:p>
          <a:p>
            <a:pPr lvl="1">
              <a:lnSpc>
                <a:spcPct val="80000"/>
              </a:lnSpc>
              <a:buFontTx/>
              <a:buNone/>
            </a:pPr>
            <a:endParaRPr lang="en-US" sz="1800" i="1" dirty="0" smtClean="0"/>
          </a:p>
        </p:txBody>
      </p:sp>
      <p:sp>
        <p:nvSpPr>
          <p:cNvPr id="475140" name="Text Box 4"/>
          <p:cNvSpPr txBox="1">
            <a:spLocks noChangeArrowheads="1"/>
          </p:cNvSpPr>
          <p:nvPr/>
        </p:nvSpPr>
        <p:spPr bwMode="auto">
          <a:xfrm>
            <a:off x="1050925" y="142875"/>
            <a:ext cx="184150" cy="427038"/>
          </a:xfrm>
          <a:prstGeom prst="rect">
            <a:avLst/>
          </a:prstGeom>
          <a:noFill/>
          <a:ln w="12700">
            <a:noFill/>
            <a:miter lim="800000"/>
            <a:headEnd type="none" w="sm" len="sm"/>
            <a:tailEnd type="none" w="sm" len="sm"/>
          </a:ln>
          <a:effectLst/>
        </p:spPr>
        <p:txBody>
          <a:bodyPr wrap="none">
            <a:spAutoFit/>
          </a:bodyPr>
          <a:lstStyle/>
          <a:p>
            <a:pPr defTabSz="820738"/>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5139">
                                            <p:txEl>
                                              <p:pRg st="2" end="2"/>
                                            </p:txEl>
                                          </p:spTgt>
                                        </p:tgtEl>
                                        <p:attrNameLst>
                                          <p:attrName>style.visibility</p:attrName>
                                        </p:attrNameLst>
                                      </p:cBhvr>
                                      <p:to>
                                        <p:strVal val="visible"/>
                                      </p:to>
                                    </p:set>
                                    <p:animEffect transition="in" filter="blinds(horizontal)">
                                      <p:cBhvr>
                                        <p:cTn id="7" dur="500"/>
                                        <p:tgtEl>
                                          <p:spTgt spid="475139">
                                            <p:txEl>
                                              <p:pRg st="2" end="2"/>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75139">
                                            <p:txEl>
                                              <p:pRg st="4" end="4"/>
                                            </p:txEl>
                                          </p:spTgt>
                                        </p:tgtEl>
                                        <p:attrNameLst>
                                          <p:attrName>style.visibility</p:attrName>
                                        </p:attrNameLst>
                                      </p:cBhvr>
                                      <p:to>
                                        <p:strVal val="visible"/>
                                      </p:to>
                                    </p:set>
                                    <p:animEffect transition="in" filter="blinds(horizontal)">
                                      <p:cBhvr>
                                        <p:cTn id="11" dur="1000"/>
                                        <p:tgtEl>
                                          <p:spTgt spid="475139">
                                            <p:txEl>
                                              <p:pRg st="4" end="4"/>
                                            </p:txEl>
                                          </p:spTgt>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475139">
                                            <p:txEl>
                                              <p:pRg st="6" end="6"/>
                                            </p:txEl>
                                          </p:spTgt>
                                        </p:tgtEl>
                                        <p:attrNameLst>
                                          <p:attrName>style.visibility</p:attrName>
                                        </p:attrNameLst>
                                      </p:cBhvr>
                                      <p:to>
                                        <p:strVal val="visible"/>
                                      </p:to>
                                    </p:set>
                                    <p:animEffect transition="in" filter="blinds(horizontal)">
                                      <p:cBhvr>
                                        <p:cTn id="14" dur="1000"/>
                                        <p:tgtEl>
                                          <p:spTgt spid="475139">
                                            <p:txEl>
                                              <p:pRg st="6" end="6"/>
                                            </p:txEl>
                                          </p:spTgt>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475139">
                                            <p:txEl>
                                              <p:pRg st="7" end="7"/>
                                            </p:txEl>
                                          </p:spTgt>
                                        </p:tgtEl>
                                        <p:attrNameLst>
                                          <p:attrName>style.visibility</p:attrName>
                                        </p:attrNameLst>
                                      </p:cBhvr>
                                      <p:to>
                                        <p:strVal val="visible"/>
                                      </p:to>
                                    </p:set>
                                    <p:animEffect transition="in" filter="blinds(horizontal)">
                                      <p:cBhvr>
                                        <p:cTn id="17" dur="500"/>
                                        <p:tgtEl>
                                          <p:spTgt spid="475139">
                                            <p:txEl>
                                              <p:pRg st="7" end="7"/>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475139">
                                            <p:txEl>
                                              <p:pRg st="8" end="8"/>
                                            </p:txEl>
                                          </p:spTgt>
                                        </p:tgtEl>
                                        <p:attrNameLst>
                                          <p:attrName>style.visibility</p:attrName>
                                        </p:attrNameLst>
                                      </p:cBhvr>
                                      <p:to>
                                        <p:strVal val="visible"/>
                                      </p:to>
                                    </p:set>
                                    <p:animEffect transition="in" filter="blinds(horizontal)">
                                      <p:cBhvr>
                                        <p:cTn id="20" dur="500"/>
                                        <p:tgtEl>
                                          <p:spTgt spid="475139">
                                            <p:txEl>
                                              <p:pRg st="8" end="8"/>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475139">
                                            <p:txEl>
                                              <p:pRg st="10" end="10"/>
                                            </p:txEl>
                                          </p:spTgt>
                                        </p:tgtEl>
                                        <p:attrNameLst>
                                          <p:attrName>style.visibility</p:attrName>
                                        </p:attrNameLst>
                                      </p:cBhvr>
                                      <p:to>
                                        <p:strVal val="visible"/>
                                      </p:to>
                                    </p:set>
                                    <p:animEffect transition="in" filter="blinds(horizontal)">
                                      <p:cBhvr>
                                        <p:cTn id="23" dur="1000"/>
                                        <p:tgtEl>
                                          <p:spTgt spid="47513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5139"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8" name="Rectangle 2"/>
          <p:cNvSpPr>
            <a:spLocks noGrp="1" noRot="1" noChangeArrowheads="1"/>
          </p:cNvSpPr>
          <p:nvPr>
            <p:ph type="title"/>
          </p:nvPr>
        </p:nvSpPr>
        <p:spPr/>
        <p:txBody>
          <a:bodyPr/>
          <a:lstStyle/>
          <a:p>
            <a:r>
              <a:rPr lang="en-US" sz="4000" dirty="0" smtClean="0"/>
              <a:t>Regulatory Requirements</a:t>
            </a:r>
            <a:endParaRPr lang="en-US" sz="4000" dirty="0"/>
          </a:p>
        </p:txBody>
      </p:sp>
      <p:sp>
        <p:nvSpPr>
          <p:cNvPr id="475139" name="Rectangle 3"/>
          <p:cNvSpPr>
            <a:spLocks noGrp="1" noRot="1" noChangeArrowheads="1"/>
          </p:cNvSpPr>
          <p:nvPr>
            <p:ph type="body" idx="1"/>
          </p:nvPr>
        </p:nvSpPr>
        <p:spPr>
          <a:xfrm>
            <a:off x="304800" y="1295400"/>
            <a:ext cx="8540750" cy="5029200"/>
          </a:xfrm>
        </p:spPr>
        <p:txBody>
          <a:bodyPr/>
          <a:lstStyle/>
          <a:p>
            <a:pPr>
              <a:lnSpc>
                <a:spcPct val="80000"/>
              </a:lnSpc>
              <a:buFont typeface="Wingdings" pitchFamily="2" charset="2"/>
              <a:buNone/>
            </a:pPr>
            <a:endParaRPr lang="en-US" sz="1600" dirty="0"/>
          </a:p>
          <a:p>
            <a:pPr>
              <a:lnSpc>
                <a:spcPct val="80000"/>
              </a:lnSpc>
            </a:pPr>
            <a:r>
              <a:rPr lang="en-US" sz="2400" dirty="0" smtClean="0"/>
              <a:t>Regulatory requirements focus on individual (piloting) skills and on “CRM”, without providing guidance on or requiring training for the Pilot Monitoring</a:t>
            </a:r>
          </a:p>
          <a:p>
            <a:pPr lvl="1">
              <a:lnSpc>
                <a:spcPct val="80000"/>
              </a:lnSpc>
              <a:buFontTx/>
              <a:buNone/>
            </a:pPr>
            <a:endParaRPr lang="en-US" sz="1800" i="1" dirty="0" smtClean="0"/>
          </a:p>
          <a:p>
            <a:pPr lvl="1">
              <a:lnSpc>
                <a:spcPct val="80000"/>
              </a:lnSpc>
            </a:pPr>
            <a:r>
              <a:rPr lang="en-US" sz="2000" i="1" dirty="0" smtClean="0"/>
              <a:t>Part FCL: Flight Crew Licensing identifies task for “airplane control”</a:t>
            </a:r>
          </a:p>
          <a:p>
            <a:pPr lvl="1">
              <a:lnSpc>
                <a:spcPct val="80000"/>
              </a:lnSpc>
            </a:pPr>
            <a:endParaRPr lang="en-US" sz="2000" i="1" dirty="0" smtClean="0"/>
          </a:p>
          <a:p>
            <a:pPr lvl="1">
              <a:lnSpc>
                <a:spcPct val="80000"/>
              </a:lnSpc>
            </a:pPr>
            <a:r>
              <a:rPr lang="en-US" sz="2000" i="1" dirty="0" smtClean="0"/>
              <a:t>CRM initial and recurrent training identifies crew interaction etc without identifying tasks or roles for PM</a:t>
            </a:r>
          </a:p>
          <a:p>
            <a:pPr lvl="1">
              <a:lnSpc>
                <a:spcPct val="80000"/>
              </a:lnSpc>
            </a:pPr>
            <a:endParaRPr lang="en-US" sz="2000" i="1" dirty="0" smtClean="0"/>
          </a:p>
          <a:p>
            <a:pPr lvl="1">
              <a:lnSpc>
                <a:spcPct val="80000"/>
              </a:lnSpc>
            </a:pPr>
            <a:r>
              <a:rPr lang="en-US" sz="2000" i="1" dirty="0" smtClean="0"/>
              <a:t>OEB/FSB focused on skills of flying the specific airplane based on technical differences (ODR/MDR)</a:t>
            </a:r>
          </a:p>
          <a:p>
            <a:pPr lvl="1">
              <a:lnSpc>
                <a:spcPct val="80000"/>
              </a:lnSpc>
              <a:buFontTx/>
              <a:buNone/>
            </a:pPr>
            <a:endParaRPr lang="en-US" sz="1800" i="1" dirty="0" smtClean="0">
              <a:solidFill>
                <a:srgbClr val="FFFF00"/>
              </a:solidFill>
            </a:endParaRPr>
          </a:p>
          <a:p>
            <a:pPr lvl="1">
              <a:lnSpc>
                <a:spcPct val="80000"/>
              </a:lnSpc>
              <a:buFontTx/>
              <a:buNone/>
            </a:pPr>
            <a:endParaRPr lang="en-US" sz="1800" i="1" dirty="0" smtClean="0">
              <a:solidFill>
                <a:srgbClr val="FFFF00"/>
              </a:solidFill>
            </a:endParaRPr>
          </a:p>
          <a:p>
            <a:pPr lvl="1">
              <a:lnSpc>
                <a:spcPct val="80000"/>
              </a:lnSpc>
              <a:buFontTx/>
              <a:buNone/>
            </a:pPr>
            <a:endParaRPr lang="en-US" sz="1800" i="1" dirty="0">
              <a:solidFill>
                <a:srgbClr val="FFFF00"/>
              </a:solidFill>
            </a:endParaRPr>
          </a:p>
        </p:txBody>
      </p:sp>
      <p:sp>
        <p:nvSpPr>
          <p:cNvPr id="475140" name="Text Box 4"/>
          <p:cNvSpPr txBox="1">
            <a:spLocks noChangeArrowheads="1"/>
          </p:cNvSpPr>
          <p:nvPr/>
        </p:nvSpPr>
        <p:spPr bwMode="auto">
          <a:xfrm>
            <a:off x="1050925" y="142875"/>
            <a:ext cx="184150" cy="427038"/>
          </a:xfrm>
          <a:prstGeom prst="rect">
            <a:avLst/>
          </a:prstGeom>
          <a:noFill/>
          <a:ln w="12700">
            <a:noFill/>
            <a:miter lim="800000"/>
            <a:headEnd type="none" w="sm" len="sm"/>
            <a:tailEnd type="none" w="sm" len="sm"/>
          </a:ln>
          <a:effectLst/>
        </p:spPr>
        <p:txBody>
          <a:bodyPr wrap="none">
            <a:spAutoFit/>
          </a:bodyPr>
          <a:lstStyle/>
          <a:p>
            <a:pPr defTabSz="820738"/>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5139">
                                            <p:txEl>
                                              <p:pRg st="1" end="1"/>
                                            </p:txEl>
                                          </p:spTgt>
                                        </p:tgtEl>
                                        <p:attrNameLst>
                                          <p:attrName>style.visibility</p:attrName>
                                        </p:attrNameLst>
                                      </p:cBhvr>
                                      <p:to>
                                        <p:strVal val="visible"/>
                                      </p:to>
                                    </p:set>
                                    <p:animEffect transition="in" filter="blinds(horizontal)">
                                      <p:cBhvr>
                                        <p:cTn id="7" dur="500"/>
                                        <p:tgtEl>
                                          <p:spTgt spid="475139">
                                            <p:txEl>
                                              <p:pRg st="1" end="1"/>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75139">
                                            <p:txEl>
                                              <p:pRg st="3" end="3"/>
                                            </p:txEl>
                                          </p:spTgt>
                                        </p:tgtEl>
                                        <p:attrNameLst>
                                          <p:attrName>style.visibility</p:attrName>
                                        </p:attrNameLst>
                                      </p:cBhvr>
                                      <p:to>
                                        <p:strVal val="visible"/>
                                      </p:to>
                                    </p:set>
                                    <p:animEffect transition="in" filter="blinds(horizontal)">
                                      <p:cBhvr>
                                        <p:cTn id="11" dur="1000"/>
                                        <p:tgtEl>
                                          <p:spTgt spid="475139">
                                            <p:txEl>
                                              <p:pRg st="3" end="3"/>
                                            </p:txEl>
                                          </p:spTgt>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475139">
                                            <p:txEl>
                                              <p:pRg st="5" end="5"/>
                                            </p:txEl>
                                          </p:spTgt>
                                        </p:tgtEl>
                                        <p:attrNameLst>
                                          <p:attrName>style.visibility</p:attrName>
                                        </p:attrNameLst>
                                      </p:cBhvr>
                                      <p:to>
                                        <p:strVal val="visible"/>
                                      </p:to>
                                    </p:set>
                                    <p:animEffect transition="in" filter="blinds(horizontal)">
                                      <p:cBhvr>
                                        <p:cTn id="14" dur="1000"/>
                                        <p:tgtEl>
                                          <p:spTgt spid="475139">
                                            <p:txEl>
                                              <p:pRg st="5" end="5"/>
                                            </p:txEl>
                                          </p:spTgt>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475139">
                                            <p:txEl>
                                              <p:pRg st="7" end="7"/>
                                            </p:txEl>
                                          </p:spTgt>
                                        </p:tgtEl>
                                        <p:attrNameLst>
                                          <p:attrName>style.visibility</p:attrName>
                                        </p:attrNameLst>
                                      </p:cBhvr>
                                      <p:to>
                                        <p:strVal val="visible"/>
                                      </p:to>
                                    </p:set>
                                    <p:animEffect transition="in" filter="blinds(horizontal)">
                                      <p:cBhvr>
                                        <p:cTn id="17" dur="1000"/>
                                        <p:tgtEl>
                                          <p:spTgt spid="4751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5139"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8" name="Rectangle 2"/>
          <p:cNvSpPr>
            <a:spLocks noGrp="1" noRot="1" noChangeArrowheads="1"/>
          </p:cNvSpPr>
          <p:nvPr>
            <p:ph type="title"/>
          </p:nvPr>
        </p:nvSpPr>
        <p:spPr/>
        <p:txBody>
          <a:bodyPr/>
          <a:lstStyle/>
          <a:p>
            <a:r>
              <a:rPr lang="en-US" sz="4000" dirty="0" smtClean="0"/>
              <a:t>Regulatory Requirements</a:t>
            </a:r>
            <a:endParaRPr lang="en-US" sz="4000" dirty="0"/>
          </a:p>
        </p:txBody>
      </p:sp>
      <p:sp>
        <p:nvSpPr>
          <p:cNvPr id="475139" name="Rectangle 3"/>
          <p:cNvSpPr>
            <a:spLocks noGrp="1" noRot="1" noChangeArrowheads="1"/>
          </p:cNvSpPr>
          <p:nvPr>
            <p:ph type="body" idx="1"/>
          </p:nvPr>
        </p:nvSpPr>
        <p:spPr>
          <a:xfrm>
            <a:off x="304800" y="1295400"/>
            <a:ext cx="8540750" cy="5029200"/>
          </a:xfrm>
        </p:spPr>
        <p:txBody>
          <a:bodyPr/>
          <a:lstStyle/>
          <a:p>
            <a:pPr>
              <a:lnSpc>
                <a:spcPct val="80000"/>
              </a:lnSpc>
              <a:buFont typeface="Wingdings" pitchFamily="2" charset="2"/>
              <a:buNone/>
            </a:pPr>
            <a:endParaRPr lang="en-US" sz="1600" dirty="0"/>
          </a:p>
          <a:p>
            <a:pPr>
              <a:lnSpc>
                <a:spcPct val="80000"/>
              </a:lnSpc>
            </a:pPr>
            <a:r>
              <a:rPr lang="en-US" sz="2400" dirty="0" smtClean="0"/>
              <a:t>Regulatory requirements are normally used as the minimum training requirement for operators and training organizations to minimize budget impact.</a:t>
            </a:r>
          </a:p>
          <a:p>
            <a:pPr>
              <a:lnSpc>
                <a:spcPct val="80000"/>
              </a:lnSpc>
              <a:buNone/>
            </a:pPr>
            <a:endParaRPr lang="en-US" sz="2400" dirty="0" smtClean="0"/>
          </a:p>
          <a:p>
            <a:pPr lvl="1">
              <a:lnSpc>
                <a:spcPct val="80000"/>
              </a:lnSpc>
            </a:pPr>
            <a:r>
              <a:rPr lang="en-US" sz="2000" dirty="0" smtClean="0"/>
              <a:t>Training is generally still seen as a cost </a:t>
            </a:r>
          </a:p>
          <a:p>
            <a:pPr lvl="1">
              <a:lnSpc>
                <a:spcPct val="80000"/>
              </a:lnSpc>
              <a:buFontTx/>
              <a:buNone/>
            </a:pPr>
            <a:endParaRPr lang="en-US" sz="1800" i="1" dirty="0" smtClean="0">
              <a:solidFill>
                <a:srgbClr val="FFFF00"/>
              </a:solidFill>
            </a:endParaRPr>
          </a:p>
          <a:p>
            <a:pPr>
              <a:lnSpc>
                <a:spcPct val="80000"/>
              </a:lnSpc>
            </a:pPr>
            <a:r>
              <a:rPr lang="en-US" sz="2400" i="1" dirty="0" smtClean="0"/>
              <a:t>Flight Test Schedules are written to identify and check individual skills, and “CRM” is generally only used as a generic measure. </a:t>
            </a:r>
          </a:p>
          <a:p>
            <a:pPr lvl="1">
              <a:lnSpc>
                <a:spcPct val="80000"/>
              </a:lnSpc>
              <a:buNone/>
            </a:pPr>
            <a:endParaRPr lang="en-US" sz="2000" i="1" dirty="0" smtClean="0"/>
          </a:p>
          <a:p>
            <a:pPr lvl="1">
              <a:lnSpc>
                <a:spcPct val="80000"/>
              </a:lnSpc>
            </a:pPr>
            <a:r>
              <a:rPr lang="en-US" sz="2000" i="1" dirty="0" smtClean="0"/>
              <a:t>This way the PM is at the mercy of the PF, and the issue becomes that with an “ace” pilot, the PM task becomes less important except for scripted tasks. This is until the PM becomes critical!</a:t>
            </a:r>
          </a:p>
          <a:p>
            <a:pPr lvl="1">
              <a:lnSpc>
                <a:spcPct val="80000"/>
              </a:lnSpc>
              <a:buFontTx/>
              <a:buNone/>
            </a:pPr>
            <a:endParaRPr lang="en-US" sz="1800" i="1" dirty="0" smtClean="0">
              <a:solidFill>
                <a:srgbClr val="FFFF00"/>
              </a:solidFill>
            </a:endParaRPr>
          </a:p>
          <a:p>
            <a:pPr lvl="1">
              <a:lnSpc>
                <a:spcPct val="80000"/>
              </a:lnSpc>
              <a:buFontTx/>
              <a:buNone/>
            </a:pPr>
            <a:endParaRPr lang="en-US" sz="1800" i="1" dirty="0">
              <a:solidFill>
                <a:srgbClr val="FFFF00"/>
              </a:solidFill>
            </a:endParaRPr>
          </a:p>
        </p:txBody>
      </p:sp>
      <p:sp>
        <p:nvSpPr>
          <p:cNvPr id="475140" name="Text Box 4"/>
          <p:cNvSpPr txBox="1">
            <a:spLocks noChangeArrowheads="1"/>
          </p:cNvSpPr>
          <p:nvPr/>
        </p:nvSpPr>
        <p:spPr bwMode="auto">
          <a:xfrm>
            <a:off x="1050925" y="142875"/>
            <a:ext cx="184150" cy="427038"/>
          </a:xfrm>
          <a:prstGeom prst="rect">
            <a:avLst/>
          </a:prstGeom>
          <a:noFill/>
          <a:ln w="12700">
            <a:noFill/>
            <a:miter lim="800000"/>
            <a:headEnd type="none" w="sm" len="sm"/>
            <a:tailEnd type="none" w="sm" len="sm"/>
          </a:ln>
          <a:effectLst/>
        </p:spPr>
        <p:txBody>
          <a:bodyPr wrap="none">
            <a:spAutoFit/>
          </a:bodyPr>
          <a:lstStyle/>
          <a:p>
            <a:pPr defTabSz="820738"/>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5139">
                                            <p:txEl>
                                              <p:pRg st="1" end="1"/>
                                            </p:txEl>
                                          </p:spTgt>
                                        </p:tgtEl>
                                        <p:attrNameLst>
                                          <p:attrName>style.visibility</p:attrName>
                                        </p:attrNameLst>
                                      </p:cBhvr>
                                      <p:to>
                                        <p:strVal val="visible"/>
                                      </p:to>
                                    </p:set>
                                    <p:animEffect transition="in" filter="blinds(horizontal)">
                                      <p:cBhvr>
                                        <p:cTn id="7" dur="500"/>
                                        <p:tgtEl>
                                          <p:spTgt spid="475139">
                                            <p:txEl>
                                              <p:pRg st="1" end="1"/>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75139">
                                            <p:txEl>
                                              <p:pRg st="3" end="3"/>
                                            </p:txEl>
                                          </p:spTgt>
                                        </p:tgtEl>
                                        <p:attrNameLst>
                                          <p:attrName>style.visibility</p:attrName>
                                        </p:attrNameLst>
                                      </p:cBhvr>
                                      <p:to>
                                        <p:strVal val="visible"/>
                                      </p:to>
                                    </p:set>
                                    <p:animEffect transition="in" filter="blinds(horizontal)">
                                      <p:cBhvr>
                                        <p:cTn id="11" dur="1000"/>
                                        <p:tgtEl>
                                          <p:spTgt spid="475139">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475139">
                                            <p:txEl>
                                              <p:pRg st="5" end="5"/>
                                            </p:txEl>
                                          </p:spTgt>
                                        </p:tgtEl>
                                        <p:attrNameLst>
                                          <p:attrName>style.visibility</p:attrName>
                                        </p:attrNameLst>
                                      </p:cBhvr>
                                      <p:to>
                                        <p:strVal val="visible"/>
                                      </p:to>
                                    </p:set>
                                    <p:animEffect transition="in" filter="blinds(horizontal)">
                                      <p:cBhvr>
                                        <p:cTn id="16" dur="500"/>
                                        <p:tgtEl>
                                          <p:spTgt spid="475139">
                                            <p:txEl>
                                              <p:pRg st="5" end="5"/>
                                            </p:txEl>
                                          </p:spTgt>
                                        </p:tgtEl>
                                      </p:cBhvr>
                                    </p:animEffect>
                                  </p:childTnLst>
                                </p:cTn>
                              </p:par>
                            </p:childTnLst>
                          </p:cTn>
                        </p:par>
                        <p:par>
                          <p:cTn id="17" fill="hold">
                            <p:stCondLst>
                              <p:cond delay="500"/>
                            </p:stCondLst>
                            <p:childTnLst>
                              <p:par>
                                <p:cTn id="18" presetID="3" presetClass="entr" presetSubtype="10" fill="hold" grpId="0" nodeType="afterEffect">
                                  <p:stCondLst>
                                    <p:cond delay="0"/>
                                  </p:stCondLst>
                                  <p:childTnLst>
                                    <p:set>
                                      <p:cBhvr>
                                        <p:cTn id="19" dur="1" fill="hold">
                                          <p:stCondLst>
                                            <p:cond delay="0"/>
                                          </p:stCondLst>
                                        </p:cTn>
                                        <p:tgtEl>
                                          <p:spTgt spid="475139">
                                            <p:txEl>
                                              <p:pRg st="7" end="7"/>
                                            </p:txEl>
                                          </p:spTgt>
                                        </p:tgtEl>
                                        <p:attrNameLst>
                                          <p:attrName>style.visibility</p:attrName>
                                        </p:attrNameLst>
                                      </p:cBhvr>
                                      <p:to>
                                        <p:strVal val="visible"/>
                                      </p:to>
                                    </p:set>
                                    <p:animEffect transition="in" filter="blinds(horizontal)">
                                      <p:cBhvr>
                                        <p:cTn id="20" dur="1000"/>
                                        <p:tgtEl>
                                          <p:spTgt spid="4751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5139"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Closing remarks</a:t>
            </a:r>
            <a:endParaRPr lang="en-US" sz="4000" dirty="0"/>
          </a:p>
        </p:txBody>
      </p:sp>
      <p:sp>
        <p:nvSpPr>
          <p:cNvPr id="3" name="Content Placeholder 2"/>
          <p:cNvSpPr>
            <a:spLocks noGrp="1"/>
          </p:cNvSpPr>
          <p:nvPr>
            <p:ph idx="1"/>
          </p:nvPr>
        </p:nvSpPr>
        <p:spPr/>
        <p:txBody>
          <a:bodyPr/>
          <a:lstStyle/>
          <a:p>
            <a:r>
              <a:rPr lang="en-US" sz="2400" dirty="0" smtClean="0"/>
              <a:t>Pilot Monitoring Tasks and Duties are well defined by OEMs and operators, but are not always properly trained and understood.</a:t>
            </a:r>
          </a:p>
          <a:p>
            <a:pPr>
              <a:buNone/>
            </a:pPr>
            <a:endParaRPr lang="en-US" sz="2400" dirty="0" smtClean="0"/>
          </a:p>
          <a:p>
            <a:r>
              <a:rPr lang="en-US" sz="2400" dirty="0" smtClean="0"/>
              <a:t>Regulatory requirements on PM training will be needed to change this to enforce, rather than trust the right thing to be done voluntarily by OEMs </a:t>
            </a:r>
            <a:r>
              <a:rPr lang="en-US" sz="2400" smtClean="0"/>
              <a:t>or Operators</a:t>
            </a:r>
            <a:endParaRPr lang="en-US" sz="2400" dirty="0" smtClean="0"/>
          </a:p>
          <a:p>
            <a:pPr>
              <a:buNone/>
            </a:pPr>
            <a:endParaRPr lang="en-US" sz="2400" dirty="0" smtClean="0"/>
          </a:p>
          <a:p>
            <a:r>
              <a:rPr lang="en-US" sz="2400" dirty="0" smtClean="0"/>
              <a:t>Operators should place emphasis on crew skills, not only on piloting skill, and should emphasize expectations and properly train the PM to not only monitor, but to intervene when necessary</a:t>
            </a:r>
          </a:p>
          <a:p>
            <a:pPr>
              <a:buNone/>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If you think monitoring the PF </a:t>
            </a:r>
            <a:r>
              <a:rPr lang="en-US" sz="4000" smtClean="0"/>
              <a:t>is difficult…</a:t>
            </a:r>
            <a:endParaRPr lang="en-US" sz="4000" dirty="0"/>
          </a:p>
        </p:txBody>
      </p:sp>
      <p:graphicFrame>
        <p:nvGraphicFramePr>
          <p:cNvPr id="5" name="Content Placeholder 4"/>
          <p:cNvGraphicFramePr>
            <a:graphicFrameLocks noGrp="1"/>
          </p:cNvGraphicFramePr>
          <p:nvPr>
            <p:ph idx="1"/>
          </p:nvPr>
        </p:nvGraphicFramePr>
        <p:xfrm>
          <a:off x="3048000" y="2286000"/>
          <a:ext cx="2971801" cy="3203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219200" y="1600200"/>
            <a:ext cx="6934200" cy="461665"/>
          </a:xfrm>
          <a:prstGeom prst="rect">
            <a:avLst/>
          </a:prstGeom>
          <a:noFill/>
        </p:spPr>
        <p:txBody>
          <a:bodyPr wrap="square" rtlCol="0">
            <a:spAutoFit/>
          </a:bodyPr>
          <a:lstStyle/>
          <a:p>
            <a:r>
              <a:rPr lang="en-US" sz="2400" dirty="0" smtClean="0"/>
              <a:t>The Air Force has created a system that monitors itself</a:t>
            </a:r>
            <a:endParaRPr lang="en-US" sz="2400"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E380592-7E7E-4E23-AF70-4DF4875272DE}" type="slidenum">
              <a:rPr lang="en-US"/>
              <a:pPr/>
              <a:t>27</a:t>
            </a:fld>
            <a:endParaRPr lang="en-US"/>
          </a:p>
        </p:txBody>
      </p:sp>
      <p:sp>
        <p:nvSpPr>
          <p:cNvPr id="429058" name="Rectangle 2"/>
          <p:cNvSpPr>
            <a:spLocks noGrp="1" noRot="1" noChangeArrowheads="1"/>
          </p:cNvSpPr>
          <p:nvPr>
            <p:ph type="title"/>
          </p:nvPr>
        </p:nvSpPr>
        <p:spPr/>
        <p:txBody>
          <a:bodyPr/>
          <a:lstStyle/>
          <a:p>
            <a:r>
              <a:rPr lang="en-US" sz="4000" dirty="0"/>
              <a:t>Questions?</a:t>
            </a:r>
          </a:p>
        </p:txBody>
      </p:sp>
      <p:sp>
        <p:nvSpPr>
          <p:cNvPr id="429059" name="Rectangle 3"/>
          <p:cNvSpPr>
            <a:spLocks noGrp="1" noRot="1" noChangeArrowheads="1"/>
          </p:cNvSpPr>
          <p:nvPr>
            <p:ph type="body" idx="1"/>
          </p:nvPr>
        </p:nvSpPr>
        <p:spPr/>
        <p:txBody>
          <a:bodyPr/>
          <a:lstStyle/>
          <a:p>
            <a:pPr algn="ctr">
              <a:lnSpc>
                <a:spcPct val="90000"/>
              </a:lnSpc>
              <a:buFont typeface="Wingdings" pitchFamily="2" charset="2"/>
              <a:buNone/>
            </a:pPr>
            <a:endParaRPr lang="en-US" dirty="0"/>
          </a:p>
          <a:p>
            <a:pPr algn="ctr">
              <a:lnSpc>
                <a:spcPct val="90000"/>
              </a:lnSpc>
              <a:buFont typeface="Wingdings" pitchFamily="2" charset="2"/>
              <a:buNone/>
            </a:pPr>
            <a:endParaRPr lang="en-US" dirty="0"/>
          </a:p>
          <a:p>
            <a:pPr algn="ctr">
              <a:lnSpc>
                <a:spcPct val="90000"/>
              </a:lnSpc>
              <a:buFont typeface="Wingdings" pitchFamily="2" charset="2"/>
              <a:buNone/>
            </a:pPr>
            <a:r>
              <a:rPr lang="en-US" dirty="0" smtClean="0"/>
              <a:t>Thank </a:t>
            </a:r>
            <a:r>
              <a:rPr lang="en-US" dirty="0"/>
              <a:t>you</a:t>
            </a:r>
          </a:p>
          <a:p>
            <a:pPr algn="ctr">
              <a:lnSpc>
                <a:spcPct val="90000"/>
              </a:lnSpc>
              <a:buFont typeface="Wingdings" pitchFamily="2" charset="2"/>
              <a:buNone/>
            </a:pPr>
            <a:endParaRPr lang="en-US" dirty="0"/>
          </a:p>
          <a:p>
            <a:pPr algn="ctr">
              <a:buNone/>
            </a:pPr>
            <a:r>
              <a:rPr lang="en-US" sz="1800" dirty="0" smtClean="0">
                <a:latin typeface="Arial" charset="0"/>
              </a:rPr>
              <a:t>Capt. Philip Adrian</a:t>
            </a:r>
          </a:p>
          <a:p>
            <a:pPr algn="ctr">
              <a:buNone/>
            </a:pPr>
            <a:endParaRPr lang="en-US" sz="1800" dirty="0" smtClean="0">
              <a:latin typeface="Arial" charset="0"/>
            </a:endParaRPr>
          </a:p>
          <a:p>
            <a:pPr algn="ctr">
              <a:buNone/>
            </a:pPr>
            <a:r>
              <a:rPr lang="en-US" sz="1800" dirty="0" smtClean="0">
                <a:latin typeface="Arial" charset="0"/>
              </a:rPr>
              <a:t>Chief Pilot Regulatory Affairs</a:t>
            </a:r>
          </a:p>
          <a:p>
            <a:pPr algn="ctr">
              <a:buNone/>
            </a:pPr>
            <a:r>
              <a:rPr lang="en-US" sz="1800" dirty="0" smtClean="0">
                <a:latin typeface="Arial" charset="0"/>
              </a:rPr>
              <a:t>The Boeing Company</a:t>
            </a:r>
          </a:p>
          <a:p>
            <a:pPr algn="ctr">
              <a:buNone/>
            </a:pPr>
            <a:r>
              <a:rPr lang="en-US" sz="1800" dirty="0" smtClean="0">
                <a:latin typeface="Arial" charset="0"/>
              </a:rPr>
              <a:t>Co-Chair of ICAO LOCART </a:t>
            </a:r>
          </a:p>
          <a:p>
            <a:pPr algn="ctr">
              <a:buNone/>
            </a:pPr>
            <a:endParaRPr lang="en-US" sz="1800" dirty="0" smtClean="0">
              <a:latin typeface="Arial" charset="0"/>
            </a:endParaRPr>
          </a:p>
          <a:p>
            <a:pPr algn="ctr">
              <a:buNone/>
            </a:pPr>
            <a:r>
              <a:rPr lang="en-US" sz="1800" dirty="0" smtClean="0"/>
              <a:t>Philip.Adrian@boeing.com</a:t>
            </a:r>
            <a:endParaRPr 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29059">
                                            <p:txEl>
                                              <p:pRg st="2" end="2"/>
                                            </p:txEl>
                                          </p:spTgt>
                                        </p:tgtEl>
                                        <p:attrNameLst>
                                          <p:attrName>style.visibility</p:attrName>
                                        </p:attrNameLst>
                                      </p:cBhvr>
                                      <p:to>
                                        <p:strVal val="visible"/>
                                      </p:to>
                                    </p:set>
                                    <p:animEffect transition="in" filter="blinds(horizontal)">
                                      <p:cBhvr>
                                        <p:cTn id="7" dur="500"/>
                                        <p:tgtEl>
                                          <p:spTgt spid="429059">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29059">
                                            <p:txEl>
                                              <p:pRg st="8" end="8"/>
                                            </p:txEl>
                                          </p:spTgt>
                                        </p:tgtEl>
                                        <p:attrNameLst>
                                          <p:attrName>style.visibility</p:attrName>
                                        </p:attrNameLst>
                                      </p:cBhvr>
                                      <p:to>
                                        <p:strVal val="visible"/>
                                      </p:to>
                                    </p:set>
                                    <p:animEffect transition="in" filter="blinds(horizontal)">
                                      <p:cBhvr>
                                        <p:cTn id="10" dur="500"/>
                                        <p:tgtEl>
                                          <p:spTgt spid="429059">
                                            <p:txEl>
                                              <p:pRg st="8" end="8"/>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29059">
                                            <p:txEl>
                                              <p:pRg st="10" end="10"/>
                                            </p:txEl>
                                          </p:spTgt>
                                        </p:tgtEl>
                                        <p:attrNameLst>
                                          <p:attrName>style.visibility</p:attrName>
                                        </p:attrNameLst>
                                      </p:cBhvr>
                                      <p:to>
                                        <p:strVal val="visible"/>
                                      </p:to>
                                    </p:set>
                                    <p:animEffect transition="in" filter="blinds(horizontal)">
                                      <p:cBhvr>
                                        <p:cTn id="13" dur="500"/>
                                        <p:tgtEl>
                                          <p:spTgt spid="429059">
                                            <p:txEl>
                                              <p:pRg st="10" end="10"/>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429059">
                                            <p:txEl>
                                              <p:pRg st="4" end="4"/>
                                            </p:txEl>
                                          </p:spTgt>
                                        </p:tgtEl>
                                        <p:attrNameLst>
                                          <p:attrName>style.visibility</p:attrName>
                                        </p:attrNameLst>
                                      </p:cBhvr>
                                      <p:to>
                                        <p:strVal val="visible"/>
                                      </p:to>
                                    </p:set>
                                    <p:animEffect transition="in" filter="blinds(horizontal)">
                                      <p:cBhvr>
                                        <p:cTn id="16" dur="500"/>
                                        <p:tgtEl>
                                          <p:spTgt spid="429059">
                                            <p:txEl>
                                              <p:pRg st="4" end="4"/>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429059">
                                            <p:txEl>
                                              <p:pRg st="6" end="6"/>
                                            </p:txEl>
                                          </p:spTgt>
                                        </p:tgtEl>
                                        <p:attrNameLst>
                                          <p:attrName>style.visibility</p:attrName>
                                        </p:attrNameLst>
                                      </p:cBhvr>
                                      <p:to>
                                        <p:strVal val="visible"/>
                                      </p:to>
                                    </p:set>
                                    <p:animEffect transition="in" filter="blinds(horizontal)">
                                      <p:cBhvr>
                                        <p:cTn id="19" dur="500"/>
                                        <p:tgtEl>
                                          <p:spTgt spid="429059">
                                            <p:txEl>
                                              <p:pRg st="6" end="6"/>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429059">
                                            <p:txEl>
                                              <p:pRg st="7" end="7"/>
                                            </p:txEl>
                                          </p:spTgt>
                                        </p:tgtEl>
                                        <p:attrNameLst>
                                          <p:attrName>style.visibility</p:attrName>
                                        </p:attrNameLst>
                                      </p:cBhvr>
                                      <p:to>
                                        <p:strVal val="visible"/>
                                      </p:to>
                                    </p:set>
                                    <p:animEffect transition="in" filter="blinds(horizontal)">
                                      <p:cBhvr>
                                        <p:cTn id="22" dur="500"/>
                                        <p:tgtEl>
                                          <p:spTgt spid="4290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4"/>
          <p:cNvSpPr>
            <a:spLocks noGrp="1" noRot="1" noChangeArrowheads="1"/>
          </p:cNvSpPr>
          <p:nvPr>
            <p:ph type="ctrTitle"/>
          </p:nvPr>
        </p:nvSpPr>
        <p:spPr>
          <a:xfrm>
            <a:off x="4114800" y="1524000"/>
            <a:ext cx="4648200" cy="990600"/>
          </a:xfrm>
        </p:spPr>
        <p:txBody>
          <a:bodyPr/>
          <a:lstStyle/>
          <a:p>
            <a:pPr>
              <a:buFont typeface="Wingdings" pitchFamily="2" charset="2"/>
              <a:buNone/>
            </a:pPr>
            <a:r>
              <a:rPr lang="en-US" altLang="ja-JP" sz="2400" b="1" dirty="0" smtClean="0">
                <a:solidFill>
                  <a:srgbClr val="00B0F0"/>
                </a:solidFill>
                <a:effectLst>
                  <a:outerShdw blurRad="38100" dist="38100" dir="2700000" algn="tl">
                    <a:srgbClr val="000000">
                      <a:alpha val="43137"/>
                    </a:srgbClr>
                  </a:outerShdw>
                </a:effectLst>
                <a:ea typeface="ＭＳ Ｐゴシック" charset="-128"/>
              </a:rPr>
              <a:t>Pilot Monitoring: </a:t>
            </a:r>
            <a:br>
              <a:rPr lang="en-US" altLang="ja-JP" sz="2400" b="1" dirty="0" smtClean="0">
                <a:solidFill>
                  <a:srgbClr val="00B0F0"/>
                </a:solidFill>
                <a:effectLst>
                  <a:outerShdw blurRad="38100" dist="38100" dir="2700000" algn="tl">
                    <a:srgbClr val="000000">
                      <a:alpha val="43137"/>
                    </a:srgbClr>
                  </a:outerShdw>
                </a:effectLst>
                <a:ea typeface="ＭＳ Ｐゴシック" charset="-128"/>
              </a:rPr>
            </a:br>
            <a:r>
              <a:rPr lang="en-US" altLang="ja-JP" sz="2400" b="1" dirty="0" smtClean="0">
                <a:solidFill>
                  <a:srgbClr val="00B0F0"/>
                </a:solidFill>
                <a:effectLst>
                  <a:outerShdw blurRad="38100" dist="38100" dir="2700000" algn="tl">
                    <a:srgbClr val="000000">
                      <a:alpha val="43137"/>
                    </a:srgbClr>
                  </a:outerShdw>
                </a:effectLst>
                <a:ea typeface="ＭＳ Ｐゴシック" charset="-128"/>
              </a:rPr>
              <a:t>A manufacturer’s </a:t>
            </a:r>
            <a:r>
              <a:rPr lang="en-US" altLang="ja-JP" sz="2400" b="1" dirty="0" smtClean="0">
                <a:solidFill>
                  <a:srgbClr val="00B0F0"/>
                </a:solidFill>
                <a:effectLst>
                  <a:outerShdw blurRad="38100" dist="38100" dir="2700000" algn="tl">
                    <a:srgbClr val="000000">
                      <a:alpha val="43137"/>
                    </a:srgbClr>
                  </a:outerShdw>
                </a:effectLst>
                <a:ea typeface="ＭＳ Ｐゴシック" charset="-128"/>
              </a:rPr>
              <a:t>perspective</a:t>
            </a:r>
            <a:r>
              <a:rPr lang="en-US" sz="2400" dirty="0" smtClean="0">
                <a:solidFill>
                  <a:srgbClr val="00B0F0"/>
                </a:solidFill>
              </a:rPr>
              <a:t/>
            </a:r>
            <a:br>
              <a:rPr lang="en-US" sz="2400" dirty="0" smtClean="0">
                <a:solidFill>
                  <a:srgbClr val="00B0F0"/>
                </a:solidFill>
              </a:rPr>
            </a:br>
            <a:endParaRPr lang="en-US" sz="2400" dirty="0">
              <a:solidFill>
                <a:srgbClr val="00B0F0"/>
              </a:solidFill>
            </a:endParaRPr>
          </a:p>
        </p:txBody>
      </p:sp>
      <p:sp>
        <p:nvSpPr>
          <p:cNvPr id="5" name="Rectangle 5"/>
          <p:cNvSpPr>
            <a:spLocks noChangeArrowheads="1"/>
          </p:cNvSpPr>
          <p:nvPr/>
        </p:nvSpPr>
        <p:spPr bwMode="auto">
          <a:xfrm>
            <a:off x="4267200" y="4724400"/>
            <a:ext cx="4186238" cy="1905000"/>
          </a:xfrm>
          <a:prstGeom prst="rect">
            <a:avLst/>
          </a:prstGeom>
          <a:noFill/>
          <a:ln w="9525">
            <a:noFill/>
            <a:miter lim="800000"/>
            <a:headEnd/>
            <a:tailEnd/>
          </a:ln>
        </p:spPr>
        <p:txBody>
          <a:bodyPr lIns="9144" tIns="9144" rIns="9144" bIns="9144"/>
          <a:lstStyle/>
          <a:p>
            <a:pPr algn="ctr" eaLnBrk="1" hangingPunct="1">
              <a:spcBef>
                <a:spcPct val="20000"/>
              </a:spcBef>
              <a:buClr>
                <a:schemeClr val="hlink"/>
              </a:buClr>
              <a:buFont typeface="Wingdings" pitchFamily="2" charset="2"/>
              <a:buNone/>
            </a:pPr>
            <a:r>
              <a:rPr lang="en-US" sz="2400" dirty="0">
                <a:effectLst>
                  <a:outerShdw blurRad="38100" dist="38100" dir="2700000" algn="tl">
                    <a:srgbClr val="000000"/>
                  </a:outerShdw>
                </a:effectLst>
                <a:latin typeface="Arial" charset="0"/>
              </a:rPr>
              <a:t>Capt. Philip </a:t>
            </a:r>
            <a:r>
              <a:rPr lang="en-US" sz="2400" dirty="0" smtClean="0">
                <a:effectLst>
                  <a:outerShdw blurRad="38100" dist="38100" dir="2700000" algn="tl">
                    <a:srgbClr val="000000"/>
                  </a:outerShdw>
                </a:effectLst>
                <a:latin typeface="Arial" charset="0"/>
              </a:rPr>
              <a:t>Adrian</a:t>
            </a:r>
          </a:p>
          <a:p>
            <a:pPr algn="ctr" eaLnBrk="1" hangingPunct="1">
              <a:spcBef>
                <a:spcPct val="20000"/>
              </a:spcBef>
              <a:buClr>
                <a:schemeClr val="hlink"/>
              </a:buClr>
              <a:buFont typeface="Wingdings" pitchFamily="2" charset="2"/>
              <a:buNone/>
            </a:pPr>
            <a:r>
              <a:rPr lang="en-US" sz="2400" dirty="0" smtClean="0">
                <a:effectLst>
                  <a:outerShdw blurRad="38100" dist="38100" dir="2700000" algn="tl">
                    <a:srgbClr val="000000"/>
                  </a:outerShdw>
                </a:effectLst>
                <a:latin typeface="Arial" charset="0"/>
              </a:rPr>
              <a:t>Chief </a:t>
            </a:r>
            <a:r>
              <a:rPr lang="en-US" sz="2400" dirty="0" smtClean="0">
                <a:effectLst>
                  <a:outerShdw blurRad="38100" dist="38100" dir="2700000" algn="tl">
                    <a:srgbClr val="000000"/>
                  </a:outerShdw>
                </a:effectLst>
                <a:latin typeface="Arial" charset="0"/>
              </a:rPr>
              <a:t>Pilot Regulatory </a:t>
            </a:r>
            <a:r>
              <a:rPr lang="en-US" sz="2400" dirty="0">
                <a:effectLst>
                  <a:outerShdw blurRad="38100" dist="38100" dir="2700000" algn="tl">
                    <a:srgbClr val="000000"/>
                  </a:outerShdw>
                </a:effectLst>
                <a:latin typeface="Arial" charset="0"/>
              </a:rPr>
              <a:t>Affairs</a:t>
            </a:r>
          </a:p>
          <a:p>
            <a:pPr algn="ctr" eaLnBrk="1" hangingPunct="1">
              <a:spcBef>
                <a:spcPct val="20000"/>
              </a:spcBef>
              <a:buClr>
                <a:schemeClr val="hlink"/>
              </a:buClr>
              <a:buFont typeface="Wingdings" pitchFamily="2" charset="2"/>
              <a:buNone/>
            </a:pPr>
            <a:r>
              <a:rPr lang="en-US" sz="2400" dirty="0" smtClean="0">
                <a:effectLst>
                  <a:outerShdw blurRad="38100" dist="38100" dir="2700000" algn="tl">
                    <a:srgbClr val="000000"/>
                  </a:outerShdw>
                </a:effectLst>
                <a:latin typeface="Arial" charset="0"/>
              </a:rPr>
              <a:t>The Boeing Company</a:t>
            </a:r>
          </a:p>
          <a:p>
            <a:pPr algn="ctr" eaLnBrk="1" hangingPunct="1">
              <a:spcBef>
                <a:spcPct val="20000"/>
              </a:spcBef>
              <a:buClr>
                <a:schemeClr val="hlink"/>
              </a:buClr>
              <a:buFont typeface="Wingdings" pitchFamily="2" charset="2"/>
              <a:buNone/>
            </a:pPr>
            <a:r>
              <a:rPr lang="en-US" sz="2400" dirty="0" smtClean="0">
                <a:effectLst>
                  <a:outerShdw blurRad="38100" dist="38100" dir="2700000" algn="tl">
                    <a:srgbClr val="000000"/>
                  </a:outerShdw>
                </a:effectLst>
                <a:latin typeface="Arial" charset="0"/>
              </a:rPr>
              <a:t>Co-Chair of ICAO LOCART</a:t>
            </a:r>
            <a:endParaRPr lang="en-US" sz="2400" dirty="0">
              <a:effectLst>
                <a:outerShdw blurRad="38100" dist="38100" dir="2700000" algn="tl">
                  <a:srgbClr val="000000"/>
                </a:outerShdw>
              </a:effectLst>
              <a:latin typeface="Arial" charset="0"/>
            </a:endParaRPr>
          </a:p>
          <a:p>
            <a:pPr algn="ctr" eaLnBrk="1" hangingPunct="1">
              <a:spcBef>
                <a:spcPct val="20000"/>
              </a:spcBef>
              <a:buClr>
                <a:schemeClr val="hlink"/>
              </a:buClr>
              <a:buFont typeface="Wingdings" pitchFamily="2" charset="2"/>
              <a:buNone/>
            </a:pPr>
            <a:endParaRPr lang="en-US" sz="1800" dirty="0">
              <a:effectLst>
                <a:outerShdw blurRad="38100" dist="38100" dir="2700000" algn="tl">
                  <a:srgbClr val="000000"/>
                </a:outerShdw>
              </a:effectLst>
              <a:latin typeface="Arial" charset="0"/>
            </a:endParaRPr>
          </a:p>
          <a:p>
            <a:pPr algn="ctr" eaLnBrk="1" hangingPunct="1">
              <a:spcBef>
                <a:spcPct val="20000"/>
              </a:spcBef>
              <a:buClr>
                <a:schemeClr val="hlink"/>
              </a:buClr>
              <a:buFont typeface="Wingdings" pitchFamily="2" charset="2"/>
              <a:buNone/>
            </a:pPr>
            <a:endParaRPr lang="en-US" sz="1800" i="1" dirty="0">
              <a:effectLst>
                <a:outerShdw blurRad="38100" dist="38100" dir="2700000" algn="tl">
                  <a:srgbClr val="000000"/>
                </a:outerShdw>
              </a:effectLst>
              <a:latin typeface="Arial" charset="0"/>
            </a:endParaRPr>
          </a:p>
        </p:txBody>
      </p:sp>
      <p:pic>
        <p:nvPicPr>
          <p:cNvPr id="2051" name="Picture 3"/>
          <p:cNvPicPr>
            <a:picLocks noChangeAspect="1" noChangeArrowheads="1"/>
          </p:cNvPicPr>
          <p:nvPr/>
        </p:nvPicPr>
        <p:blipFill>
          <a:blip r:embed="rId3" cstate="print"/>
          <a:srcRect/>
          <a:stretch>
            <a:fillRect/>
          </a:stretch>
        </p:blipFill>
        <p:spPr bwMode="auto">
          <a:xfrm>
            <a:off x="3505200" y="2286000"/>
            <a:ext cx="5638800" cy="2133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Agenda</a:t>
            </a:r>
            <a:endParaRPr lang="en-US" sz="4000" dirty="0"/>
          </a:p>
        </p:txBody>
      </p:sp>
      <p:sp>
        <p:nvSpPr>
          <p:cNvPr id="3" name="Content Placeholder 2"/>
          <p:cNvSpPr>
            <a:spLocks noGrp="1"/>
          </p:cNvSpPr>
          <p:nvPr>
            <p:ph idx="1"/>
          </p:nvPr>
        </p:nvSpPr>
        <p:spPr/>
        <p:txBody>
          <a:bodyPr/>
          <a:lstStyle/>
          <a:p>
            <a:r>
              <a:rPr lang="en-US" sz="3600" dirty="0" smtClean="0">
                <a:solidFill>
                  <a:srgbClr val="FFFF00"/>
                </a:solidFill>
              </a:rPr>
              <a:t>Pilot Monitoring</a:t>
            </a:r>
          </a:p>
          <a:p>
            <a:endParaRPr lang="en-US" sz="3600" dirty="0" smtClean="0"/>
          </a:p>
          <a:p>
            <a:r>
              <a:rPr lang="en-US" sz="3600" dirty="0" smtClean="0"/>
              <a:t>Tasks and Duties</a:t>
            </a:r>
          </a:p>
          <a:p>
            <a:endParaRPr lang="en-US" sz="3600" dirty="0" smtClean="0"/>
          </a:p>
          <a:p>
            <a:r>
              <a:rPr lang="en-US" sz="3600" dirty="0" smtClean="0"/>
              <a:t>Training</a:t>
            </a:r>
          </a:p>
          <a:p>
            <a:endParaRPr lang="en-US" sz="3600" dirty="0" smtClean="0"/>
          </a:p>
          <a:p>
            <a:r>
              <a:rPr lang="en-US" sz="3600" dirty="0" smtClean="0"/>
              <a:t>Regulatory Framework</a:t>
            </a:r>
            <a:endParaRPr lang="en-US" dirty="0" smtClean="0"/>
          </a:p>
          <a:p>
            <a:pPr>
              <a:buNone/>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ox(in)">
                                      <p:cBhvr>
                                        <p:cTn id="11" dur="500"/>
                                        <p:tgtEl>
                                          <p:spTgt spid="3">
                                            <p:txEl>
                                              <p:pRg st="2" end="2"/>
                                            </p:txEl>
                                          </p:spTgt>
                                        </p:tgtEl>
                                      </p:cBhvr>
                                    </p:animEffect>
                                  </p:childTnLst>
                                </p:cTn>
                              </p:par>
                            </p:childTnLst>
                          </p:cTn>
                        </p:par>
                        <p:par>
                          <p:cTn id="12" fill="hold">
                            <p:stCondLst>
                              <p:cond delay="1000"/>
                            </p:stCondLst>
                            <p:childTnLst>
                              <p:par>
                                <p:cTn id="13" presetID="4" presetClass="entr" presetSubtype="16" fill="hold" nodeType="after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ox(in)">
                                      <p:cBhvr>
                                        <p:cTn id="15" dur="500"/>
                                        <p:tgtEl>
                                          <p:spTgt spid="3">
                                            <p:txEl>
                                              <p:pRg st="4" end="4"/>
                                            </p:txEl>
                                          </p:spTgt>
                                        </p:tgtEl>
                                      </p:cBhvr>
                                    </p:animEffect>
                                  </p:childTnLst>
                                </p:cTn>
                              </p:par>
                            </p:childTnLst>
                          </p:cTn>
                        </p:par>
                        <p:par>
                          <p:cTn id="16" fill="hold">
                            <p:stCondLst>
                              <p:cond delay="1500"/>
                            </p:stCondLst>
                            <p:childTnLst>
                              <p:par>
                                <p:cTn id="17" presetID="4" presetClass="entr" presetSubtype="16" fill="hold" nodeType="after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box(in)">
                                      <p:cBhvr>
                                        <p:cTn id="19" dur="500"/>
                                        <p:tgtEl>
                                          <p:spTgt spid="3">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xit" presetSubtype="10" fill="hold" nodeType="clickEffect">
                                  <p:stCondLst>
                                    <p:cond delay="0"/>
                                  </p:stCondLst>
                                  <p:childTnLst>
                                    <p:animEffect transition="out" filter="blinds(horizontal)">
                                      <p:cBhvr>
                                        <p:cTn id="23" dur="500"/>
                                        <p:tgtEl>
                                          <p:spTgt spid="3">
                                            <p:txEl>
                                              <p:pRg st="2" end="2"/>
                                            </p:txEl>
                                          </p:spTgt>
                                        </p:tgtEl>
                                      </p:cBhvr>
                                    </p:animEffect>
                                    <p:set>
                                      <p:cBhvr>
                                        <p:cTn id="24" dur="1" fill="hold">
                                          <p:stCondLst>
                                            <p:cond delay="499"/>
                                          </p:stCondLst>
                                        </p:cTn>
                                        <p:tgtEl>
                                          <p:spTgt spid="3">
                                            <p:txEl>
                                              <p:pRg st="2" end="2"/>
                                            </p:txEl>
                                          </p:spTgt>
                                        </p:tgtEl>
                                        <p:attrNameLst>
                                          <p:attrName>style.visibility</p:attrName>
                                        </p:attrNameLst>
                                      </p:cBhvr>
                                      <p:to>
                                        <p:strVal val="hidden"/>
                                      </p:to>
                                    </p:set>
                                  </p:childTnLst>
                                </p:cTn>
                              </p:par>
                              <p:par>
                                <p:cTn id="25" presetID="3" presetClass="exit" presetSubtype="10" fill="hold" nodeType="withEffect">
                                  <p:stCondLst>
                                    <p:cond delay="0"/>
                                  </p:stCondLst>
                                  <p:childTnLst>
                                    <p:animEffect transition="out" filter="blinds(horizontal)">
                                      <p:cBhvr>
                                        <p:cTn id="26" dur="500"/>
                                        <p:tgtEl>
                                          <p:spTgt spid="3">
                                            <p:txEl>
                                              <p:pRg st="4" end="4"/>
                                            </p:txEl>
                                          </p:spTgt>
                                        </p:tgtEl>
                                      </p:cBhvr>
                                    </p:animEffect>
                                    <p:set>
                                      <p:cBhvr>
                                        <p:cTn id="27" dur="1" fill="hold">
                                          <p:stCondLst>
                                            <p:cond delay="499"/>
                                          </p:stCondLst>
                                        </p:cTn>
                                        <p:tgtEl>
                                          <p:spTgt spid="3">
                                            <p:txEl>
                                              <p:pRg st="4" end="4"/>
                                            </p:txEl>
                                          </p:spTgt>
                                        </p:tgtEl>
                                        <p:attrNameLst>
                                          <p:attrName>style.visibility</p:attrName>
                                        </p:attrNameLst>
                                      </p:cBhvr>
                                      <p:to>
                                        <p:strVal val="hidden"/>
                                      </p:to>
                                    </p:set>
                                  </p:childTnLst>
                                </p:cTn>
                              </p:par>
                              <p:par>
                                <p:cTn id="28" presetID="3" presetClass="exit" presetSubtype="10" fill="hold" nodeType="withEffect">
                                  <p:stCondLst>
                                    <p:cond delay="0"/>
                                  </p:stCondLst>
                                  <p:childTnLst>
                                    <p:animEffect transition="out" filter="blinds(horizontal)">
                                      <p:cBhvr>
                                        <p:cTn id="29" dur="500"/>
                                        <p:tgtEl>
                                          <p:spTgt spid="3">
                                            <p:txEl>
                                              <p:pRg st="6" end="6"/>
                                            </p:txEl>
                                          </p:spTgt>
                                        </p:tgtEl>
                                      </p:cBhvr>
                                    </p:animEffect>
                                    <p:set>
                                      <p:cBhvr>
                                        <p:cTn id="30"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Rectangle 2"/>
          <p:cNvSpPr>
            <a:spLocks noGrp="1" noRot="1" noChangeArrowheads="1"/>
          </p:cNvSpPr>
          <p:nvPr>
            <p:ph type="title"/>
          </p:nvPr>
        </p:nvSpPr>
        <p:spPr/>
        <p:txBody>
          <a:bodyPr/>
          <a:lstStyle/>
          <a:p>
            <a:r>
              <a:rPr lang="en-US" sz="4000" dirty="0" smtClean="0"/>
              <a:t>What are we trying to achieve?</a:t>
            </a:r>
            <a:endParaRPr lang="en-US" sz="4000" dirty="0"/>
          </a:p>
        </p:txBody>
      </p:sp>
      <p:pic>
        <p:nvPicPr>
          <p:cNvPr id="1026" name="Picture 2" descr="C:\Users\zh276c\AppData\Local\Microsoft\Windows\Temporary Internet Files\Content.Outlook\8Y5AF6OT\photo.JPG"/>
          <p:cNvPicPr>
            <a:picLocks noChangeAspect="1" noChangeArrowheads="1"/>
          </p:cNvPicPr>
          <p:nvPr/>
        </p:nvPicPr>
        <p:blipFill>
          <a:blip r:embed="rId3" cstate="print"/>
          <a:srcRect/>
          <a:stretch>
            <a:fillRect/>
          </a:stretch>
        </p:blipFill>
        <p:spPr bwMode="auto">
          <a:xfrm>
            <a:off x="381000" y="2209800"/>
            <a:ext cx="8255000" cy="2590800"/>
          </a:xfrm>
          <a:prstGeom prst="rect">
            <a:avLst/>
          </a:prstGeom>
          <a:noFill/>
        </p:spPr>
      </p:pic>
      <p:sp>
        <p:nvSpPr>
          <p:cNvPr id="5" name="TextBox 4"/>
          <p:cNvSpPr txBox="1"/>
          <p:nvPr/>
        </p:nvSpPr>
        <p:spPr>
          <a:xfrm>
            <a:off x="685800" y="5334000"/>
            <a:ext cx="7848600" cy="461665"/>
          </a:xfrm>
          <a:prstGeom prst="rect">
            <a:avLst/>
          </a:prstGeom>
          <a:noFill/>
        </p:spPr>
        <p:txBody>
          <a:bodyPr wrap="square" rtlCol="0">
            <a:spAutoFit/>
          </a:bodyPr>
          <a:lstStyle/>
          <a:p>
            <a:pPr algn="ctr"/>
            <a:r>
              <a:rPr lang="en-US" sz="2400" dirty="0" smtClean="0"/>
              <a:t>Sometimes, we make simple things very complicated</a:t>
            </a:r>
            <a:endParaRPr lang="en-US" sz="24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Rectangle 2"/>
          <p:cNvSpPr>
            <a:spLocks noGrp="1" noRot="1" noChangeArrowheads="1"/>
          </p:cNvSpPr>
          <p:nvPr>
            <p:ph type="title"/>
          </p:nvPr>
        </p:nvSpPr>
        <p:spPr/>
        <p:txBody>
          <a:bodyPr/>
          <a:lstStyle/>
          <a:p>
            <a:r>
              <a:rPr lang="en-US" sz="4000" dirty="0" smtClean="0"/>
              <a:t>Pilot Monitoring </a:t>
            </a:r>
            <a:endParaRPr lang="en-US" sz="4000" dirty="0"/>
          </a:p>
        </p:txBody>
      </p:sp>
      <p:sp>
        <p:nvSpPr>
          <p:cNvPr id="457734" name="Rectangle 6"/>
          <p:cNvSpPr>
            <a:spLocks noChangeArrowheads="1"/>
          </p:cNvSpPr>
          <p:nvPr/>
        </p:nvSpPr>
        <p:spPr bwMode="auto">
          <a:xfrm>
            <a:off x="533400" y="1524000"/>
            <a:ext cx="8001000" cy="5878532"/>
          </a:xfrm>
          <a:prstGeom prst="rect">
            <a:avLst/>
          </a:prstGeom>
          <a:noFill/>
          <a:ln w="12700">
            <a:noFill/>
            <a:miter lim="800000"/>
            <a:headEnd type="none" w="sm" len="sm"/>
            <a:tailEnd type="none" w="sm" len="sm"/>
          </a:ln>
          <a:effectLst/>
        </p:spPr>
        <p:txBody>
          <a:bodyPr wrap="square">
            <a:spAutoFit/>
          </a:bodyPr>
          <a:lstStyle/>
          <a:p>
            <a:pPr defTabSz="820738"/>
            <a:r>
              <a:rPr lang="en-US" sz="2800" dirty="0" smtClean="0"/>
              <a:t>The Pilot Monitoring (PM) role is not really clearly defined, so let me try to simplify it:</a:t>
            </a:r>
          </a:p>
          <a:p>
            <a:pPr defTabSz="820738"/>
            <a:endParaRPr lang="en-US" sz="3600" dirty="0" smtClean="0">
              <a:solidFill>
                <a:schemeClr val="tx2"/>
              </a:solidFill>
            </a:endParaRPr>
          </a:p>
          <a:p>
            <a:pPr defTabSz="820738"/>
            <a:r>
              <a:rPr lang="en-US" sz="3600" b="1" dirty="0" smtClean="0">
                <a:solidFill>
                  <a:srgbClr val="FF0000"/>
                </a:solidFill>
                <a:effectLst>
                  <a:outerShdw blurRad="38100" dist="38100" dir="2700000" algn="tl">
                    <a:srgbClr val="000000">
                      <a:alpha val="43137"/>
                    </a:srgbClr>
                  </a:outerShdw>
                </a:effectLst>
              </a:rPr>
              <a:t>The task of the Pilot Monitoring is to prevent the Pilot Flying from killing the crew and passengers and from damaging the airplane.</a:t>
            </a:r>
            <a:r>
              <a:rPr lang="en-US" sz="3600" dirty="0" smtClean="0">
                <a:solidFill>
                  <a:srgbClr val="FF0000"/>
                </a:solidFill>
              </a:rPr>
              <a:t> </a:t>
            </a:r>
          </a:p>
          <a:p>
            <a:pPr defTabSz="820738"/>
            <a:endParaRPr lang="en-US" sz="3600" dirty="0" smtClean="0">
              <a:solidFill>
                <a:schemeClr val="tx2"/>
              </a:solidFill>
            </a:endParaRPr>
          </a:p>
          <a:p>
            <a:pPr defTabSz="820738"/>
            <a:r>
              <a:rPr lang="en-US" sz="2800" dirty="0" smtClean="0">
                <a:solidFill>
                  <a:srgbClr val="FFFF00"/>
                </a:solidFill>
              </a:rPr>
              <a:t>(and taking the blame for any bad landing of course)</a:t>
            </a:r>
            <a:endParaRPr lang="en-US" sz="2800" dirty="0">
              <a:solidFill>
                <a:srgbClr val="FFFF00"/>
              </a:solidFill>
            </a:endParaRPr>
          </a:p>
          <a:p>
            <a:pPr defTabSz="820738">
              <a:buFontTx/>
              <a:buChar char="•"/>
            </a:pPr>
            <a:endParaRPr lang="en-US" sz="1800" dirty="0"/>
          </a:p>
          <a:p>
            <a:pPr lvl="1" defTabSz="820738"/>
            <a:endParaRPr lang="en-US" sz="1800" dirty="0"/>
          </a:p>
          <a:p>
            <a:pPr defTabSz="820738"/>
            <a:endParaRPr lang="en-US" sz="1800" dirty="0"/>
          </a:p>
          <a:p>
            <a:pPr defTabSz="820738"/>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57734">
                                            <p:txEl>
                                              <p:pRg st="0" end="0"/>
                                            </p:txEl>
                                          </p:spTgt>
                                        </p:tgtEl>
                                        <p:attrNameLst>
                                          <p:attrName>style.visibility</p:attrName>
                                        </p:attrNameLst>
                                      </p:cBhvr>
                                      <p:to>
                                        <p:strVal val="visible"/>
                                      </p:to>
                                    </p:set>
                                    <p:animEffect transition="in" filter="box(in)">
                                      <p:cBhvr>
                                        <p:cTn id="7" dur="500"/>
                                        <p:tgtEl>
                                          <p:spTgt spid="45773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57734">
                                            <p:txEl>
                                              <p:pRg st="2" end="2"/>
                                            </p:txEl>
                                          </p:spTgt>
                                        </p:tgtEl>
                                        <p:attrNameLst>
                                          <p:attrName>style.visibility</p:attrName>
                                        </p:attrNameLst>
                                      </p:cBhvr>
                                      <p:to>
                                        <p:strVal val="visible"/>
                                      </p:to>
                                    </p:set>
                                    <p:animEffect transition="in" filter="box(in)">
                                      <p:cBhvr>
                                        <p:cTn id="12" dur="500"/>
                                        <p:tgtEl>
                                          <p:spTgt spid="457734">
                                            <p:txEl>
                                              <p:pRg st="2" end="2"/>
                                            </p:txEl>
                                          </p:spTgt>
                                        </p:tgtEl>
                                      </p:cBhvr>
                                    </p:animEffect>
                                  </p:childTnLst>
                                </p:cTn>
                              </p:par>
                            </p:childTnLst>
                          </p:cTn>
                        </p:par>
                        <p:par>
                          <p:cTn id="13" fill="hold">
                            <p:stCondLst>
                              <p:cond delay="500"/>
                            </p:stCondLst>
                            <p:childTnLst>
                              <p:par>
                                <p:cTn id="14" presetID="4" presetClass="entr" presetSubtype="16" fill="hold" nodeType="afterEffect">
                                  <p:stCondLst>
                                    <p:cond delay="0"/>
                                  </p:stCondLst>
                                  <p:childTnLst>
                                    <p:set>
                                      <p:cBhvr>
                                        <p:cTn id="15" dur="1" fill="hold">
                                          <p:stCondLst>
                                            <p:cond delay="0"/>
                                          </p:stCondLst>
                                        </p:cTn>
                                        <p:tgtEl>
                                          <p:spTgt spid="457734">
                                            <p:txEl>
                                              <p:pRg st="4" end="4"/>
                                            </p:txEl>
                                          </p:spTgt>
                                        </p:tgtEl>
                                        <p:attrNameLst>
                                          <p:attrName>style.visibility</p:attrName>
                                        </p:attrNameLst>
                                      </p:cBhvr>
                                      <p:to>
                                        <p:strVal val="visible"/>
                                      </p:to>
                                    </p:set>
                                    <p:animEffect transition="in" filter="box(in)">
                                      <p:cBhvr>
                                        <p:cTn id="16" dur="1000"/>
                                        <p:tgtEl>
                                          <p:spTgt spid="45773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18" name="Rectangle 2"/>
          <p:cNvSpPr>
            <a:spLocks noGrp="1" noRot="1" noChangeArrowheads="1"/>
          </p:cNvSpPr>
          <p:nvPr>
            <p:ph type="title"/>
          </p:nvPr>
        </p:nvSpPr>
        <p:spPr/>
        <p:txBody>
          <a:bodyPr/>
          <a:lstStyle/>
          <a:p>
            <a:r>
              <a:rPr lang="en-US" sz="4000" dirty="0" smtClean="0"/>
              <a:t>How do we eat that elephant?</a:t>
            </a:r>
            <a:endParaRPr lang="en-US" sz="4000" dirty="0"/>
          </a:p>
        </p:txBody>
      </p:sp>
      <p:sp>
        <p:nvSpPr>
          <p:cNvPr id="470019" name="Rectangle 3"/>
          <p:cNvSpPr>
            <a:spLocks noGrp="1" noRot="1" noChangeArrowheads="1"/>
          </p:cNvSpPr>
          <p:nvPr>
            <p:ph type="body" idx="1"/>
          </p:nvPr>
        </p:nvSpPr>
        <p:spPr/>
        <p:txBody>
          <a:bodyPr/>
          <a:lstStyle/>
          <a:p>
            <a:pPr lvl="1">
              <a:lnSpc>
                <a:spcPct val="80000"/>
              </a:lnSpc>
              <a:buFontTx/>
              <a:buNone/>
            </a:pPr>
            <a:r>
              <a:rPr lang="en-US" dirty="0" smtClean="0"/>
              <a:t>As always, we need to do this one bite at a time…….</a:t>
            </a:r>
            <a:endParaRPr lang="en-US" dirty="0"/>
          </a:p>
          <a:p>
            <a:pPr lvl="1">
              <a:lnSpc>
                <a:spcPct val="80000"/>
              </a:lnSpc>
              <a:buFontTx/>
              <a:buNone/>
            </a:pPr>
            <a:endParaRPr lang="en-US" sz="1800" dirty="0"/>
          </a:p>
          <a:p>
            <a:pPr>
              <a:lnSpc>
                <a:spcPct val="80000"/>
              </a:lnSpc>
              <a:buNone/>
            </a:pPr>
            <a:endParaRPr lang="en-US" sz="2400" b="1" dirty="0" smtClean="0">
              <a:effectLst/>
            </a:endParaRPr>
          </a:p>
          <a:p>
            <a:pPr>
              <a:lnSpc>
                <a:spcPct val="80000"/>
              </a:lnSpc>
            </a:pPr>
            <a:r>
              <a:rPr lang="en-US" sz="2400" b="1" dirty="0" smtClean="0">
                <a:effectLst/>
              </a:rPr>
              <a:t>So let’s start with the following questions:</a:t>
            </a:r>
          </a:p>
          <a:p>
            <a:pPr>
              <a:lnSpc>
                <a:spcPct val="80000"/>
              </a:lnSpc>
            </a:pPr>
            <a:endParaRPr lang="en-US" sz="2000" b="1" dirty="0" smtClean="0">
              <a:effectLst/>
            </a:endParaRPr>
          </a:p>
          <a:p>
            <a:pPr lvl="1">
              <a:lnSpc>
                <a:spcPct val="80000"/>
              </a:lnSpc>
            </a:pPr>
            <a:r>
              <a:rPr lang="en-US" sz="1800" b="1" dirty="0" smtClean="0">
                <a:effectLst/>
              </a:rPr>
              <a:t>How did the Pilot Monitoring position start?</a:t>
            </a:r>
          </a:p>
          <a:p>
            <a:pPr lvl="1">
              <a:lnSpc>
                <a:spcPct val="80000"/>
              </a:lnSpc>
              <a:buNone/>
            </a:pPr>
            <a:endParaRPr lang="en-US" sz="1800" b="1" dirty="0" smtClean="0">
              <a:effectLst/>
            </a:endParaRPr>
          </a:p>
          <a:p>
            <a:pPr lvl="1">
              <a:lnSpc>
                <a:spcPct val="80000"/>
              </a:lnSpc>
            </a:pPr>
            <a:r>
              <a:rPr lang="en-US" sz="1800" b="1" dirty="0" smtClean="0">
                <a:effectLst/>
              </a:rPr>
              <a:t>What is the difference between Pilot Not Flying and Pilot Monitoring?</a:t>
            </a:r>
          </a:p>
          <a:p>
            <a:pPr lvl="1">
              <a:lnSpc>
                <a:spcPct val="80000"/>
              </a:lnSpc>
            </a:pPr>
            <a:endParaRPr lang="en-US" sz="1800" b="1" dirty="0" smtClean="0">
              <a:effectLst/>
            </a:endParaRPr>
          </a:p>
          <a:p>
            <a:pPr lvl="1">
              <a:lnSpc>
                <a:spcPct val="80000"/>
              </a:lnSpc>
            </a:pPr>
            <a:r>
              <a:rPr lang="en-US" sz="1800" b="1" dirty="0" smtClean="0">
                <a:effectLst/>
              </a:rPr>
              <a:t>What are the Pilot Monitoring Tasks and Duties?</a:t>
            </a:r>
            <a:endParaRPr lang="en-US" sz="1800" b="1" dirty="0"/>
          </a:p>
          <a:p>
            <a:pPr lvl="1">
              <a:lnSpc>
                <a:spcPct val="80000"/>
              </a:lnSpc>
              <a:buNone/>
            </a:pPr>
            <a:endParaRPr lang="en-US" sz="1800" b="1" dirty="0" smtClean="0">
              <a:effectLst/>
            </a:endParaRPr>
          </a:p>
          <a:p>
            <a:pPr lvl="1">
              <a:lnSpc>
                <a:spcPct val="80000"/>
              </a:lnSpc>
            </a:pPr>
            <a:r>
              <a:rPr lang="en-US" sz="1800" b="1" dirty="0" smtClean="0">
                <a:effectLst/>
              </a:rPr>
              <a:t>What is the difference between Active and Passive Monitoring?</a:t>
            </a:r>
          </a:p>
          <a:p>
            <a:pPr marL="800100" lvl="1" indent="-342900">
              <a:lnSpc>
                <a:spcPct val="80000"/>
              </a:lnSpc>
              <a:buNone/>
            </a:pPr>
            <a:endParaRPr lang="en-US" sz="1800" b="1" dirty="0" smtClean="0">
              <a:effectLst/>
            </a:endParaRPr>
          </a:p>
          <a:p>
            <a:pPr lvl="1">
              <a:lnSpc>
                <a:spcPct val="80000"/>
              </a:lnSpc>
            </a:pPr>
            <a:r>
              <a:rPr lang="en-US" sz="1800" b="1" dirty="0" smtClean="0">
                <a:effectLst/>
              </a:rPr>
              <a:t>How do we train monitoring?</a:t>
            </a:r>
          </a:p>
          <a:p>
            <a:pPr lvl="1">
              <a:lnSpc>
                <a:spcPct val="80000"/>
              </a:lnSpc>
            </a:pPr>
            <a:endParaRPr lang="en-US" sz="1800" b="1" dirty="0" smtClean="0">
              <a:effectLst/>
            </a:endParaRPr>
          </a:p>
          <a:p>
            <a:pPr lvl="1">
              <a:lnSpc>
                <a:spcPct val="80000"/>
              </a:lnSpc>
              <a:buNone/>
            </a:pPr>
            <a:endParaRPr lang="en-US" sz="1800" b="1" dirty="0"/>
          </a:p>
          <a:p>
            <a:pPr lvl="1">
              <a:lnSpc>
                <a:spcPct val="80000"/>
              </a:lnSpc>
              <a:buFontTx/>
              <a:buNone/>
            </a:pPr>
            <a:endParaRPr 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0019">
                                            <p:txEl>
                                              <p:pRg st="0" end="0"/>
                                            </p:txEl>
                                          </p:spTgt>
                                        </p:tgtEl>
                                        <p:attrNameLst>
                                          <p:attrName>style.visibility</p:attrName>
                                        </p:attrNameLst>
                                      </p:cBhvr>
                                      <p:to>
                                        <p:strVal val="visible"/>
                                      </p:to>
                                    </p:set>
                                    <p:animEffect transition="in" filter="blinds(horizontal)">
                                      <p:cBhvr>
                                        <p:cTn id="7" dur="500"/>
                                        <p:tgtEl>
                                          <p:spTgt spid="4700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70019">
                                            <p:txEl>
                                              <p:pRg st="3" end="3"/>
                                            </p:txEl>
                                          </p:spTgt>
                                        </p:tgtEl>
                                        <p:attrNameLst>
                                          <p:attrName>style.visibility</p:attrName>
                                        </p:attrNameLst>
                                      </p:cBhvr>
                                      <p:to>
                                        <p:strVal val="visible"/>
                                      </p:to>
                                    </p:set>
                                    <p:animEffect transition="in" filter="blinds(horizontal)">
                                      <p:cBhvr>
                                        <p:cTn id="12" dur="500"/>
                                        <p:tgtEl>
                                          <p:spTgt spid="470019">
                                            <p:txEl>
                                              <p:pRg st="3" end="3"/>
                                            </p:txEl>
                                          </p:spTgt>
                                        </p:tgtEl>
                                      </p:cBhvr>
                                    </p:animEffect>
                                  </p:childTnLst>
                                </p:cTn>
                              </p:par>
                            </p:childTnLst>
                          </p:cTn>
                        </p:par>
                        <p:par>
                          <p:cTn id="13" fill="hold">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470019">
                                            <p:txEl>
                                              <p:pRg st="5" end="5"/>
                                            </p:txEl>
                                          </p:spTgt>
                                        </p:tgtEl>
                                        <p:attrNameLst>
                                          <p:attrName>style.visibility</p:attrName>
                                        </p:attrNameLst>
                                      </p:cBhvr>
                                      <p:to>
                                        <p:strVal val="visible"/>
                                      </p:to>
                                    </p:set>
                                    <p:animEffect transition="in" filter="blinds(horizontal)">
                                      <p:cBhvr>
                                        <p:cTn id="16" dur="1000"/>
                                        <p:tgtEl>
                                          <p:spTgt spid="470019">
                                            <p:txEl>
                                              <p:pRg st="5" end="5"/>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470019">
                                            <p:txEl>
                                              <p:pRg st="7" end="7"/>
                                            </p:txEl>
                                          </p:spTgt>
                                        </p:tgtEl>
                                        <p:attrNameLst>
                                          <p:attrName>style.visibility</p:attrName>
                                        </p:attrNameLst>
                                      </p:cBhvr>
                                      <p:to>
                                        <p:strVal val="visible"/>
                                      </p:to>
                                    </p:set>
                                    <p:animEffect transition="in" filter="blinds(horizontal)">
                                      <p:cBhvr>
                                        <p:cTn id="19" dur="1000"/>
                                        <p:tgtEl>
                                          <p:spTgt spid="470019">
                                            <p:txEl>
                                              <p:pRg st="7" end="7"/>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470019">
                                            <p:txEl>
                                              <p:pRg st="9" end="9"/>
                                            </p:txEl>
                                          </p:spTgt>
                                        </p:tgtEl>
                                        <p:attrNameLst>
                                          <p:attrName>style.visibility</p:attrName>
                                        </p:attrNameLst>
                                      </p:cBhvr>
                                      <p:to>
                                        <p:strVal val="visible"/>
                                      </p:to>
                                    </p:set>
                                    <p:animEffect transition="in" filter="blinds(horizontal)">
                                      <p:cBhvr>
                                        <p:cTn id="22" dur="1000"/>
                                        <p:tgtEl>
                                          <p:spTgt spid="470019">
                                            <p:txEl>
                                              <p:pRg st="9" end="9"/>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70019">
                                            <p:txEl>
                                              <p:pRg st="11" end="11"/>
                                            </p:txEl>
                                          </p:spTgt>
                                        </p:tgtEl>
                                        <p:attrNameLst>
                                          <p:attrName>style.visibility</p:attrName>
                                        </p:attrNameLst>
                                      </p:cBhvr>
                                      <p:to>
                                        <p:strVal val="visible"/>
                                      </p:to>
                                    </p:set>
                                    <p:animEffect transition="in" filter="blinds(horizontal)">
                                      <p:cBhvr>
                                        <p:cTn id="25" dur="1000"/>
                                        <p:tgtEl>
                                          <p:spTgt spid="470019">
                                            <p:txEl>
                                              <p:pRg st="11" end="11"/>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70019">
                                            <p:txEl>
                                              <p:pRg st="13" end="13"/>
                                            </p:txEl>
                                          </p:spTgt>
                                        </p:tgtEl>
                                        <p:attrNameLst>
                                          <p:attrName>style.visibility</p:attrName>
                                        </p:attrNameLst>
                                      </p:cBhvr>
                                      <p:to>
                                        <p:strVal val="visible"/>
                                      </p:to>
                                    </p:set>
                                    <p:animEffect transition="in" filter="blinds(horizontal)">
                                      <p:cBhvr>
                                        <p:cTn id="28" dur="1000"/>
                                        <p:tgtEl>
                                          <p:spTgt spid="47001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001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Pilot Monitoring: a little history</a:t>
            </a:r>
            <a:endParaRPr lang="en-US" sz="4000" dirty="0"/>
          </a:p>
        </p:txBody>
      </p:sp>
      <p:sp>
        <p:nvSpPr>
          <p:cNvPr id="3" name="Content Placeholder 2"/>
          <p:cNvSpPr>
            <a:spLocks noGrp="1"/>
          </p:cNvSpPr>
          <p:nvPr>
            <p:ph idx="1"/>
          </p:nvPr>
        </p:nvSpPr>
        <p:spPr/>
        <p:txBody>
          <a:bodyPr/>
          <a:lstStyle/>
          <a:p>
            <a:r>
              <a:rPr lang="en-US" sz="2400" dirty="0" smtClean="0"/>
              <a:t>Initially, airplanes were flown by a single pilot. Wilbur watched Orville, but didn’t necessarily monitor him.</a:t>
            </a:r>
          </a:p>
          <a:p>
            <a:endParaRPr lang="en-US" sz="2400" dirty="0" smtClean="0"/>
          </a:p>
          <a:p>
            <a:r>
              <a:rPr lang="en-US" sz="2400" dirty="0" smtClean="0"/>
              <a:t>When operations became more complicated, a second pilot was added to the flight deck</a:t>
            </a:r>
          </a:p>
          <a:p>
            <a:pPr marL="914400" lvl="1" indent="-457200">
              <a:buFont typeface="+mj-lt"/>
              <a:buAutoNum type="arabicPeriod"/>
            </a:pPr>
            <a:endParaRPr lang="en-US" sz="2000" dirty="0" smtClean="0"/>
          </a:p>
          <a:p>
            <a:pPr lvl="1"/>
            <a:r>
              <a:rPr lang="en-US" sz="2000" dirty="0" smtClean="0"/>
              <a:t>When going from single pilot operation to multi-pilot, little or no task sharing was used or introduced to support this significant change. Pilots essentially had independent tasks that were performed in parallel. There were few defined coordination tasks.</a:t>
            </a:r>
          </a:p>
          <a:p>
            <a:endParaRPr lang="en-US" sz="2400" dirty="0" smtClean="0"/>
          </a:p>
          <a:p>
            <a:pPr lvl="1"/>
            <a:r>
              <a:rPr lang="en-US" sz="2000" dirty="0" smtClean="0"/>
              <a:t>The second pilot role was not defined and the input from the second pilot was often ignored or ridiculed, a causal factor in several incidents and accidents</a:t>
            </a:r>
            <a:endParaRPr lang="en-US" sz="2000" dirty="0"/>
          </a:p>
        </p:txBody>
      </p:sp>
      <p:sp>
        <p:nvSpPr>
          <p:cNvPr id="4" name="Slide Number Placeholder 3"/>
          <p:cNvSpPr>
            <a:spLocks noGrp="1"/>
          </p:cNvSpPr>
          <p:nvPr>
            <p:ph type="sldNum" sz="quarter" idx="12"/>
          </p:nvPr>
        </p:nvSpPr>
        <p:spPr/>
        <p:txBody>
          <a:bodyPr/>
          <a:lstStyle/>
          <a:p>
            <a:fld id="{50CB4318-DB77-4072-8AA7-AFD1D1AED4C6}" type="slidenum">
              <a:rPr lang="en-US" smtClean="0"/>
              <a:pPr/>
              <a:t>8</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par>
                          <p:cTn id="13" fill="hold">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linds(horizontal)">
                                      <p:cBhvr>
                                        <p:cTn id="16" dur="1000"/>
                                        <p:tgtEl>
                                          <p:spTgt spid="3">
                                            <p:txEl>
                                              <p:pRg st="4" end="4"/>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blinds(horizontal)">
                                      <p:cBhvr>
                                        <p:cTn id="19"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Pilot Monitoring: a little history</a:t>
            </a:r>
            <a:endParaRPr lang="en-US" sz="4000" dirty="0"/>
          </a:p>
        </p:txBody>
      </p:sp>
      <p:sp>
        <p:nvSpPr>
          <p:cNvPr id="3" name="Content Placeholder 2"/>
          <p:cNvSpPr>
            <a:spLocks noGrp="1"/>
          </p:cNvSpPr>
          <p:nvPr>
            <p:ph idx="1"/>
          </p:nvPr>
        </p:nvSpPr>
        <p:spPr/>
        <p:txBody>
          <a:bodyPr/>
          <a:lstStyle/>
          <a:p>
            <a:r>
              <a:rPr lang="en-US" sz="2400" dirty="0" smtClean="0"/>
              <a:t>When airplanes became more complex, three-man flight decks were introduced. Often the Captain (normally the “Flying Pilot”) and the engineer (“Master of all technical issues”) where the prime contributors</a:t>
            </a:r>
          </a:p>
          <a:p>
            <a:endParaRPr lang="en-US" sz="2400" dirty="0" smtClean="0"/>
          </a:p>
          <a:p>
            <a:pPr lvl="1"/>
            <a:r>
              <a:rPr lang="en-US" sz="2000" dirty="0" smtClean="0"/>
              <a:t>With three-man flight decks, there possibly was more coordination between the Captain and the Flight Engineer than between the pilots, and an additional factor has been that First Officers often were not trained to similar levels/standards as Captains, and might not even been rated. </a:t>
            </a:r>
          </a:p>
          <a:p>
            <a:pPr lvl="1"/>
            <a:endParaRPr lang="en-US" sz="2000" dirty="0" smtClean="0"/>
          </a:p>
          <a:p>
            <a:pPr lvl="1"/>
            <a:r>
              <a:rPr lang="en-US" sz="2000" dirty="0" smtClean="0"/>
              <a:t>CRM training was a direct result of this poor definition. They had to “make” the Pilots communicate and work together.</a:t>
            </a:r>
          </a:p>
          <a:p>
            <a:pPr lvl="2"/>
            <a:endParaRPr lang="en-US" sz="2000" dirty="0"/>
          </a:p>
        </p:txBody>
      </p:sp>
      <p:sp>
        <p:nvSpPr>
          <p:cNvPr id="4" name="Slide Number Placeholder 3"/>
          <p:cNvSpPr>
            <a:spLocks noGrp="1"/>
          </p:cNvSpPr>
          <p:nvPr>
            <p:ph type="sldNum" sz="quarter" idx="12"/>
          </p:nvPr>
        </p:nvSpPr>
        <p:spPr/>
        <p:txBody>
          <a:bodyPr/>
          <a:lstStyle/>
          <a:p>
            <a:r>
              <a:rPr lang="en-US" i="1" dirty="0" smtClean="0">
                <a:solidFill>
                  <a:srgbClr val="FF0000"/>
                </a:solidFill>
              </a:rPr>
              <a:t> </a:t>
            </a:r>
          </a:p>
          <a:p>
            <a:fld id="{50CB4318-DB77-4072-8AA7-AFD1D1AED4C6}" type="slidenum">
              <a:rPr lang="en-US" smtClean="0"/>
              <a:pPr/>
              <a:t>9</a:t>
            </a:fld>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linds(horizontal)">
                                      <p:cBhvr>
                                        <p:cTn id="11" dur="1000"/>
                                        <p:tgtEl>
                                          <p:spTgt spid="3">
                                            <p:txEl>
                                              <p:pRg st="2" end="2"/>
                                            </p:txEl>
                                          </p:spTgt>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blinds(horizontal)">
                                      <p:cBhvr>
                                        <p:cTn id="1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Custom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393939"/>
        </a:lt2>
        <a:accent1>
          <a:srgbClr val="B2B2B2"/>
        </a:accent1>
        <a:accent2>
          <a:srgbClr val="868686"/>
        </a:accent2>
        <a:accent3>
          <a:srgbClr val="FFFFFF"/>
        </a:accent3>
        <a:accent4>
          <a:srgbClr val="000000"/>
        </a:accent4>
        <a:accent5>
          <a:srgbClr val="D5D5D5"/>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FFFFFF"/>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RNAV_BER_10-25-07</Template>
  <TotalTime>3338</TotalTime>
  <Pages>2</Pages>
  <Words>1423</Words>
  <Application>Microsoft Office PowerPoint</Application>
  <PresentationFormat>On-screen Show (4:3)</PresentationFormat>
  <Paragraphs>242</Paragraphs>
  <Slides>27</Slides>
  <Notes>17</Notes>
  <HiddenSlides>0</HiddenSlides>
  <MMClips>0</MMClips>
  <ScaleCrop>false</ScaleCrop>
  <HeadingPairs>
    <vt:vector size="4" baseType="variant">
      <vt:variant>
        <vt:lpstr>Theme</vt:lpstr>
      </vt:variant>
      <vt:variant>
        <vt:i4>2</vt:i4>
      </vt:variant>
      <vt:variant>
        <vt:lpstr>Slide Titles</vt:lpstr>
      </vt:variant>
      <vt:variant>
        <vt:i4>27</vt:i4>
      </vt:variant>
    </vt:vector>
  </HeadingPairs>
  <TitlesOfParts>
    <vt:vector size="29" baseType="lpstr">
      <vt:lpstr>Custom Design</vt:lpstr>
      <vt:lpstr>Clouds</vt:lpstr>
      <vt:lpstr>To start with</vt:lpstr>
      <vt:lpstr>Pilot Monitoring:  A manufacturer’s perspective   </vt:lpstr>
      <vt:lpstr>Pilot Monitoring:  A manufacturer’s perspective </vt:lpstr>
      <vt:lpstr>Agenda</vt:lpstr>
      <vt:lpstr>What are we trying to achieve?</vt:lpstr>
      <vt:lpstr>Pilot Monitoring </vt:lpstr>
      <vt:lpstr>How do we eat that elephant?</vt:lpstr>
      <vt:lpstr>Pilot Monitoring: a little history</vt:lpstr>
      <vt:lpstr>Pilot Monitoring: a little history</vt:lpstr>
      <vt:lpstr>Pilot Not Flying or Pilot Monitoring?</vt:lpstr>
      <vt:lpstr>Agenda</vt:lpstr>
      <vt:lpstr>Pilot Monitoring Tasks and Duties</vt:lpstr>
      <vt:lpstr>Pilot Monitoring Tasks and Duties</vt:lpstr>
      <vt:lpstr>Pilot Monitoring Tasks and Duties</vt:lpstr>
      <vt:lpstr>Active versus Passive Monitoring</vt:lpstr>
      <vt:lpstr>Active versus Passive Monitoring</vt:lpstr>
      <vt:lpstr>How are we doing???</vt:lpstr>
      <vt:lpstr>Agenda</vt:lpstr>
      <vt:lpstr>Pilot Monitoring Training</vt:lpstr>
      <vt:lpstr>Pilot Monitoring Training</vt:lpstr>
      <vt:lpstr>Agenda</vt:lpstr>
      <vt:lpstr>Regulatory Requirements</vt:lpstr>
      <vt:lpstr>Regulatory Requirements</vt:lpstr>
      <vt:lpstr>Regulatory Requirements</vt:lpstr>
      <vt:lpstr>Closing remarks</vt:lpstr>
      <vt:lpstr>If you think monitoring the PF is difficult…</vt:lpstr>
      <vt:lpstr>Questions?</vt:lpstr>
    </vt:vector>
  </TitlesOfParts>
  <Company>The Boeing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Regulatory progress with RNP AR/SAAAR</dc:title>
  <dc:subject>Version 4.0</dc:subject>
  <dc:creator>Adrian</dc:creator>
  <cp:lastModifiedBy>Steve Last</cp:lastModifiedBy>
  <cp:revision>290</cp:revision>
  <cp:lastPrinted>2000-10-05T17:58:46Z</cp:lastPrinted>
  <dcterms:created xsi:type="dcterms:W3CDTF">2009-11-12T08:45:46Z</dcterms:created>
  <dcterms:modified xsi:type="dcterms:W3CDTF">2014-09-07T15:59:23Z</dcterms:modified>
</cp:coreProperties>
</file>